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86" r:id="rId1"/>
  </p:sldMasterIdLst>
  <p:notesMasterIdLst>
    <p:notesMasterId r:id="rId36"/>
  </p:notesMasterIdLst>
  <p:handoutMasterIdLst>
    <p:handoutMasterId r:id="rId37"/>
  </p:handoutMasterIdLst>
  <p:sldIdLst>
    <p:sldId id="256" r:id="rId2"/>
    <p:sldId id="282" r:id="rId3"/>
    <p:sldId id="296" r:id="rId4"/>
    <p:sldId id="273" r:id="rId5"/>
    <p:sldId id="297" r:id="rId6"/>
    <p:sldId id="331" r:id="rId7"/>
    <p:sldId id="337" r:id="rId8"/>
    <p:sldId id="333" r:id="rId9"/>
    <p:sldId id="339" r:id="rId10"/>
    <p:sldId id="327" r:id="rId11"/>
    <p:sldId id="271" r:id="rId12"/>
    <p:sldId id="298" r:id="rId13"/>
    <p:sldId id="325" r:id="rId14"/>
    <p:sldId id="338" r:id="rId15"/>
    <p:sldId id="283" r:id="rId16"/>
    <p:sldId id="275" r:id="rId17"/>
    <p:sldId id="276" r:id="rId18"/>
    <p:sldId id="274" r:id="rId19"/>
    <p:sldId id="278" r:id="rId20"/>
    <p:sldId id="307" r:id="rId21"/>
    <p:sldId id="329" r:id="rId22"/>
    <p:sldId id="335" r:id="rId23"/>
    <p:sldId id="340" r:id="rId24"/>
    <p:sldId id="326" r:id="rId25"/>
    <p:sldId id="308" r:id="rId26"/>
    <p:sldId id="311" r:id="rId27"/>
    <p:sldId id="312" r:id="rId28"/>
    <p:sldId id="313" r:id="rId29"/>
    <p:sldId id="299" r:id="rId30"/>
    <p:sldId id="320" r:id="rId31"/>
    <p:sldId id="321" r:id="rId32"/>
    <p:sldId id="272" r:id="rId33"/>
    <p:sldId id="334" r:id="rId34"/>
    <p:sldId id="332" r:id="rId35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66481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32962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99443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65925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332406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98887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65368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731849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31A0AAA-D232-4D2F-8375-848C1DCF7257}">
          <p14:sldIdLst>
            <p14:sldId id="256"/>
            <p14:sldId id="282"/>
            <p14:sldId id="296"/>
            <p14:sldId id="273"/>
            <p14:sldId id="297"/>
            <p14:sldId id="331"/>
            <p14:sldId id="337"/>
            <p14:sldId id="333"/>
            <p14:sldId id="339"/>
            <p14:sldId id="327"/>
            <p14:sldId id="271"/>
            <p14:sldId id="298"/>
            <p14:sldId id="325"/>
            <p14:sldId id="338"/>
            <p14:sldId id="283"/>
            <p14:sldId id="275"/>
            <p14:sldId id="276"/>
            <p14:sldId id="274"/>
            <p14:sldId id="278"/>
            <p14:sldId id="307"/>
            <p14:sldId id="329"/>
            <p14:sldId id="335"/>
            <p14:sldId id="340"/>
            <p14:sldId id="326"/>
            <p14:sldId id="308"/>
            <p14:sldId id="311"/>
            <p14:sldId id="312"/>
            <p14:sldId id="313"/>
          </p14:sldIdLst>
        </p14:section>
        <p14:section name="Oddíl bez názvu" id="{EB8111FE-8CEE-418D-BE81-F059FD28068A}">
          <p14:sldIdLst>
            <p14:sldId id="299"/>
            <p14:sldId id="320"/>
            <p14:sldId id="321"/>
            <p14:sldId id="272"/>
          </p14:sldIdLst>
        </p14:section>
        <p14:section name="Oddíl bez názvu" id="{CE5C782B-B07C-4357-8628-5620284539CC}">
          <p14:sldIdLst>
            <p14:sldId id="334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54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09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89"/>
    <a:srgbClr val="C4241F"/>
    <a:srgbClr val="A6A6A6"/>
    <a:srgbClr val="575756"/>
    <a:srgbClr val="084686"/>
    <a:srgbClr val="E41F18"/>
    <a:srgbClr val="5F5F5F"/>
    <a:srgbClr val="B0B1B3"/>
    <a:srgbClr val="98A2A8"/>
    <a:srgbClr val="0B2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9" autoAdjust="0"/>
    <p:restoredTop sz="91367" autoAdjust="0"/>
  </p:normalViewPr>
  <p:slideViewPr>
    <p:cSldViewPr snapToGrid="0">
      <p:cViewPr varScale="1">
        <p:scale>
          <a:sx n="75" d="100"/>
          <a:sy n="75" d="100"/>
        </p:scale>
        <p:origin x="1522" y="43"/>
      </p:cViewPr>
      <p:guideLst>
        <p:guide orient="horz" pos="3952"/>
        <p:guide pos="544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4104" y="174"/>
      </p:cViewPr>
      <p:guideLst>
        <p:guide orient="horz" pos="3120"/>
        <p:guide pos="2098"/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19.xml"/><Relationship Id="rId18" Type="http://schemas.openxmlformats.org/officeDocument/2006/relationships/slide" Target="slides/slide26.xml"/><Relationship Id="rId3" Type="http://schemas.openxmlformats.org/officeDocument/2006/relationships/slide" Target="slides/slide4.xml"/><Relationship Id="rId21" Type="http://schemas.openxmlformats.org/officeDocument/2006/relationships/slide" Target="slides/slide29.xml"/><Relationship Id="rId7" Type="http://schemas.openxmlformats.org/officeDocument/2006/relationships/slide" Target="slides/slide12.xml"/><Relationship Id="rId12" Type="http://schemas.openxmlformats.org/officeDocument/2006/relationships/slide" Target="slides/slide18.xml"/><Relationship Id="rId17" Type="http://schemas.openxmlformats.org/officeDocument/2006/relationships/slide" Target="slides/slide25.xml"/><Relationship Id="rId2" Type="http://schemas.openxmlformats.org/officeDocument/2006/relationships/slide" Target="slides/slide3.xml"/><Relationship Id="rId16" Type="http://schemas.openxmlformats.org/officeDocument/2006/relationships/slide" Target="slides/slide24.xml"/><Relationship Id="rId20" Type="http://schemas.openxmlformats.org/officeDocument/2006/relationships/slide" Target="slides/slide28.xml"/><Relationship Id="rId1" Type="http://schemas.openxmlformats.org/officeDocument/2006/relationships/slide" Target="slides/slide2.xml"/><Relationship Id="rId6" Type="http://schemas.openxmlformats.org/officeDocument/2006/relationships/slide" Target="slides/slide11.xml"/><Relationship Id="rId11" Type="http://schemas.openxmlformats.org/officeDocument/2006/relationships/slide" Target="slides/slide17.xml"/><Relationship Id="rId24" Type="http://schemas.openxmlformats.org/officeDocument/2006/relationships/slide" Target="slides/slide32.xml"/><Relationship Id="rId5" Type="http://schemas.openxmlformats.org/officeDocument/2006/relationships/slide" Target="slides/slide10.xml"/><Relationship Id="rId15" Type="http://schemas.openxmlformats.org/officeDocument/2006/relationships/slide" Target="slides/slide21.xml"/><Relationship Id="rId23" Type="http://schemas.openxmlformats.org/officeDocument/2006/relationships/slide" Target="slides/slide31.xml"/><Relationship Id="rId10" Type="http://schemas.openxmlformats.org/officeDocument/2006/relationships/slide" Target="slides/slide16.xml"/><Relationship Id="rId19" Type="http://schemas.openxmlformats.org/officeDocument/2006/relationships/slide" Target="slides/slide27.xml"/><Relationship Id="rId4" Type="http://schemas.openxmlformats.org/officeDocument/2006/relationships/slide" Target="slides/slide5.xml"/><Relationship Id="rId9" Type="http://schemas.openxmlformats.org/officeDocument/2006/relationships/slide" Target="slides/slide15.xml"/><Relationship Id="rId14" Type="http://schemas.openxmlformats.org/officeDocument/2006/relationships/slide" Target="slides/slide20.xml"/><Relationship Id="rId22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0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fld id="{457EA0C0-5B0D-4D8E-8448-29C33B29C874}" type="datetime1">
              <a:rPr lang="en-US"/>
              <a:pPr/>
              <a:t>9/18/2025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306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0306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fld id="{93680765-A157-41AD-8F94-E152B15695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61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7538" y="487363"/>
            <a:ext cx="562610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5628" y="5591625"/>
            <a:ext cx="5729738" cy="34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dirty="0"/>
              <a:t>Click to edit Master text styles</a:t>
            </a:r>
          </a:p>
        </p:txBody>
      </p:sp>
      <p:sp>
        <p:nvSpPr>
          <p:cNvPr id="5127" name="pg num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33200" y="9548027"/>
            <a:ext cx="542583" cy="18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/>
            </a:lvl1pPr>
          </a:lstStyle>
          <a:p>
            <a:fld id="{42689D1E-D6FA-469F-A168-9573E3DAE98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814685" y="1509677"/>
            <a:ext cx="51990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2290" tIns="46145" rIns="92290" bIns="46145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2732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lnSpc>
        <a:spcPct val="90000"/>
      </a:lnSpc>
      <a:spcBef>
        <a:spcPct val="30000"/>
      </a:spcBef>
      <a:spcAft>
        <a:spcPct val="0"/>
      </a:spcAft>
      <a:defRPr sz="1632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194367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388734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583101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777469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332406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6pPr>
    <a:lvl7pPr marL="2798887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7pPr>
    <a:lvl8pPr marL="3265368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8pPr>
    <a:lvl9pPr marL="3731849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254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392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753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908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065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5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712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504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088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2843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686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0864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2613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0884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5529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2475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0791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7809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049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959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722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424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99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058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110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84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49" cy="518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84686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 userDrawn="1"/>
        </p:nvSpPr>
        <p:spPr>
          <a:xfrm>
            <a:off x="6999439" y="5758699"/>
            <a:ext cx="739193" cy="2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ClrTx/>
            </a:pPr>
            <a:r>
              <a:rPr lang="cs-CZ" sz="1100" b="0" i="0" dirty="0">
                <a:solidFill>
                  <a:srgbClr val="575756"/>
                </a:solidFill>
              </a:rPr>
              <a:t>Datum:</a:t>
            </a:r>
          </a:p>
        </p:txBody>
      </p:sp>
      <p:sp>
        <p:nvSpPr>
          <p:cNvPr id="13" name="Podnadpis 2"/>
          <p:cNvSpPr txBox="1">
            <a:spLocks/>
          </p:cNvSpPr>
          <p:nvPr userDrawn="1"/>
        </p:nvSpPr>
        <p:spPr>
          <a:xfrm>
            <a:off x="4136692" y="5755354"/>
            <a:ext cx="1040849" cy="2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ClrTx/>
            </a:pPr>
            <a:r>
              <a:rPr lang="cs-CZ" sz="1100" b="0" i="0" dirty="0">
                <a:solidFill>
                  <a:srgbClr val="575756"/>
                </a:solidFill>
              </a:rPr>
              <a:t>Zpracoval(a):</a:t>
            </a:r>
          </a:p>
        </p:txBody>
      </p:sp>
      <p:sp>
        <p:nvSpPr>
          <p:cNvPr id="19" name="Zástupný symbol pro text 18"/>
          <p:cNvSpPr>
            <a:spLocks noGrp="1"/>
          </p:cNvSpPr>
          <p:nvPr>
            <p:ph type="body" sz="quarter" idx="13" hasCustomPrompt="1"/>
          </p:nvPr>
        </p:nvSpPr>
        <p:spPr>
          <a:xfrm>
            <a:off x="7633172" y="5755355"/>
            <a:ext cx="1060501" cy="216000"/>
          </a:xfrm>
        </p:spPr>
        <p:txBody>
          <a:bodyPr>
            <a:noAutofit/>
          </a:bodyPr>
          <a:lstStyle>
            <a:lvl1pPr marL="0" indent="0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 dirty="0"/>
              <a:t>Datum</a:t>
            </a:r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4" hasCustomPrompt="1"/>
          </p:nvPr>
        </p:nvSpPr>
        <p:spPr>
          <a:xfrm>
            <a:off x="5085300" y="5756879"/>
            <a:ext cx="2042886" cy="216047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 dirty="0"/>
              <a:t>Jméno</a:t>
            </a:r>
          </a:p>
        </p:txBody>
      </p:sp>
      <p:grpSp>
        <p:nvGrpSpPr>
          <p:cNvPr id="55" name="Skupina 54"/>
          <p:cNvGrpSpPr/>
          <p:nvPr userDrawn="1"/>
        </p:nvGrpSpPr>
        <p:grpSpPr>
          <a:xfrm>
            <a:off x="4398295" y="278579"/>
            <a:ext cx="4493324" cy="248207"/>
            <a:chOff x="4044949" y="280533"/>
            <a:chExt cx="4493324" cy="248207"/>
          </a:xfrm>
        </p:grpSpPr>
        <p:pic>
          <p:nvPicPr>
            <p:cNvPr id="58" name="Obrázek 5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59" name="Obrázek 5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60" name="Obrázek 5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61" name="Obrázek 6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62" name="Obrázek 6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63" name="Obrázek 6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64" name="Obrázek 6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65" name="Obrázek 6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66" name="Obrázek 6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67" name="Obrázek 6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68" name="Obrázek 6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ovéPole 2"/>
          <p:cNvSpPr txBox="1">
            <a:spLocks noChangeArrowheads="1"/>
          </p:cNvSpPr>
          <p:nvPr userDrawn="1"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cxnSp>
        <p:nvCxnSpPr>
          <p:cNvPr id="4" name="Přímá spojnice 3"/>
          <p:cNvCxnSpPr/>
          <p:nvPr userDrawn="1"/>
        </p:nvCxnSpPr>
        <p:spPr>
          <a:xfrm>
            <a:off x="1814790" y="2490323"/>
            <a:ext cx="4888" cy="3570235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msk_hosek2106\Desktop\logo_MSK_15_let_big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14" y="5470397"/>
            <a:ext cx="1828800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7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725213"/>
            <a:ext cx="5486400" cy="4002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10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724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88276"/>
            <a:ext cx="2057400" cy="53378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04041"/>
            <a:ext cx="6019800" cy="532212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7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075" y="1558925"/>
            <a:ext cx="8220075" cy="64611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11188" y="2276475"/>
            <a:ext cx="8208962" cy="3992563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65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alternativní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49" cy="518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04289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5756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55" name="Skupina 54"/>
          <p:cNvGrpSpPr/>
          <p:nvPr userDrawn="1"/>
        </p:nvGrpSpPr>
        <p:grpSpPr>
          <a:xfrm>
            <a:off x="4398295" y="278579"/>
            <a:ext cx="4493324" cy="248207"/>
            <a:chOff x="4044949" y="280533"/>
            <a:chExt cx="4493324" cy="248207"/>
          </a:xfrm>
        </p:grpSpPr>
        <p:pic>
          <p:nvPicPr>
            <p:cNvPr id="58" name="Obrázek 5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59" name="Obrázek 5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60" name="Obrázek 5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61" name="Obrázek 6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62" name="Obrázek 6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63" name="Obrázek 6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64" name="Obrázek 6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65" name="Obrázek 6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66" name="Obrázek 6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67" name="Obrázek 6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68" name="Obrázek 6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ovéPole 2"/>
          <p:cNvSpPr txBox="1">
            <a:spLocks noChangeArrowheads="1"/>
          </p:cNvSpPr>
          <p:nvPr userDrawn="1"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sp>
        <p:nvSpPr>
          <p:cNvPr id="27" name="Zástupný symbol pro text 20"/>
          <p:cNvSpPr>
            <a:spLocks noGrp="1"/>
          </p:cNvSpPr>
          <p:nvPr>
            <p:ph type="body" sz="quarter" idx="14" hasCustomPrompt="1"/>
          </p:nvPr>
        </p:nvSpPr>
        <p:spPr>
          <a:xfrm>
            <a:off x="4231757" y="5756879"/>
            <a:ext cx="4475973" cy="229251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 dirty="0"/>
              <a:t>Alternativní text</a:t>
            </a:r>
          </a:p>
        </p:txBody>
      </p:sp>
      <p:cxnSp>
        <p:nvCxnSpPr>
          <p:cNvPr id="23" name="Přímá spojnice 22"/>
          <p:cNvCxnSpPr/>
          <p:nvPr userDrawn="1"/>
        </p:nvCxnSpPr>
        <p:spPr>
          <a:xfrm>
            <a:off x="1814790" y="2490323"/>
            <a:ext cx="4888" cy="3570235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4" descr="C:\Users\msk_hosek2106\Desktop\logo_MSK_15_let_big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14" y="5470397"/>
            <a:ext cx="1828800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31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3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3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61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21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32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45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40882"/>
            <a:ext cx="3008313" cy="1058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40883"/>
            <a:ext cx="5111750" cy="54260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02934"/>
            <a:ext cx="3008313" cy="42720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12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14669" y="1084519"/>
            <a:ext cx="4837814" cy="556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65005"/>
            <a:ext cx="8229600" cy="4361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2"/>
          <p:cNvSpPr txBox="1">
            <a:spLocks noChangeArrowheads="1"/>
          </p:cNvSpPr>
          <p:nvPr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8152" y="166786"/>
            <a:ext cx="2155616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31" name="Skupina 30"/>
          <p:cNvGrpSpPr/>
          <p:nvPr/>
        </p:nvGrpSpPr>
        <p:grpSpPr>
          <a:xfrm>
            <a:off x="3576141" y="280533"/>
            <a:ext cx="5318902" cy="248207"/>
            <a:chOff x="3219371" y="280533"/>
            <a:chExt cx="5318902" cy="248207"/>
          </a:xfrm>
        </p:grpSpPr>
        <p:pic>
          <p:nvPicPr>
            <p:cNvPr id="14" name="Obrázek 13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9371" y="280533"/>
              <a:ext cx="367775" cy="246253"/>
            </a:xfrm>
            <a:prstGeom prst="rect">
              <a:avLst/>
            </a:prstGeom>
          </p:spPr>
        </p:pic>
        <p:pic>
          <p:nvPicPr>
            <p:cNvPr id="15" name="Obrázek 14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9353" y="281510"/>
              <a:ext cx="367775" cy="246253"/>
            </a:xfrm>
            <a:prstGeom prst="rect">
              <a:avLst/>
            </a:prstGeom>
          </p:spPr>
        </p:pic>
        <p:pic>
          <p:nvPicPr>
            <p:cNvPr id="16" name="Obrázek 15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19" name="Obrázek 18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20" name="Obrázek 19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21" name="Obrázek 20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22" name="Obrázek 21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23" name="Obrázek 22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24" name="Obrázek 23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25" name="Obrázek 24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30" name="Obrázek 29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64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8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b="0" kern="1200">
          <a:solidFill>
            <a:srgbClr val="C4241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•"/>
        <a:defRPr sz="32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–"/>
        <a:defRPr sz="28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•"/>
        <a:defRPr sz="24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–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»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msk.cz/aplikace/isss/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esf2014.esfcr.cz/PublicPortal/Formular/VIFBE3KR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aterina.ruskova@msk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12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msk.cz/aplikace/iss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k.cz/cs/temata/eu/podpora-sluzeb-osobni-asistence-23702/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msk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odatelna.msk.cz/RAP05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Financování soc. služeb prostřednictvím projektu: </a:t>
            </a:r>
            <a:r>
              <a:rPr lang="cs-CZ" sz="3200" b="1" dirty="0"/>
              <a:t>„Podpora služeb osobní asistence v MSK“</a:t>
            </a:r>
            <a:br>
              <a:rPr lang="cs-CZ" sz="3200" b="1" dirty="0"/>
            </a:br>
            <a:br>
              <a:rPr lang="cs-CZ" sz="3200" dirty="0"/>
            </a:br>
            <a:r>
              <a:rPr lang="cs-CZ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CZ.03.02.01/00/22_003/0005567</a:t>
            </a: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endParaRPr lang="cs-CZ" sz="13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s-CZ" dirty="0">
                <a:latin typeface="Tahoma"/>
                <a:ea typeface="Tahoma"/>
                <a:cs typeface="Tahoma"/>
              </a:rPr>
              <a:t>17.9.2025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Kateřina Rusková</a:t>
            </a:r>
          </a:p>
          <a:p>
            <a:r>
              <a:rPr lang="cs-CZ" dirty="0"/>
              <a:t>Adéla Zapletalová</a:t>
            </a:r>
          </a:p>
        </p:txBody>
      </p:sp>
      <p:sp>
        <p:nvSpPr>
          <p:cNvPr id="8" name="Obdélník 7"/>
          <p:cNvSpPr/>
          <p:nvPr/>
        </p:nvSpPr>
        <p:spPr>
          <a:xfrm>
            <a:off x="1959104" y="5139075"/>
            <a:ext cx="2075568" cy="1131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E9C2792F-749A-4100-AE22-65100D5898D9}"/>
              </a:ext>
            </a:extLst>
          </p:cNvPr>
          <p:cNvGrpSpPr/>
          <p:nvPr/>
        </p:nvGrpSpPr>
        <p:grpSpPr>
          <a:xfrm>
            <a:off x="1959104" y="4662462"/>
            <a:ext cx="6489117" cy="742080"/>
            <a:chOff x="0" y="0"/>
            <a:chExt cx="4504055" cy="557530"/>
          </a:xfrm>
        </p:grpSpPr>
        <p:pic>
          <p:nvPicPr>
            <p:cNvPr id="10" name="Picture 20">
              <a:extLst>
                <a:ext uri="{FF2B5EF4-FFF2-40B4-BE49-F238E27FC236}">
                  <a16:creationId xmlns:a16="http://schemas.microsoft.com/office/drawing/2014/main" id="{B2266B15-31A4-4E1F-92CD-DDC3207E5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1">
              <a:extLst>
                <a:ext uri="{FF2B5EF4-FFF2-40B4-BE49-F238E27FC236}">
                  <a16:creationId xmlns:a16="http://schemas.microsoft.com/office/drawing/2014/main" id="{50BA37C6-37AC-4548-A3D2-7EB9973EF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11">
              <a:extLst>
                <a:ext uri="{FF2B5EF4-FFF2-40B4-BE49-F238E27FC236}">
                  <a16:creationId xmlns:a16="http://schemas.microsoft.com/office/drawing/2014/main" id="{EAD6AF76-DF85-47A2-B637-F8824470A1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687393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Schvalování žádostí o dotaci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295484" y="1277586"/>
            <a:ext cx="8669129" cy="48244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2000" b="1" i="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Výši finančních prostředků pro jednotlivé poskytovatelé soc. služeb stanoví </a:t>
            </a:r>
            <a:r>
              <a:rPr lang="cs-CZ" sz="20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Zastupitelstvo MSK </a:t>
            </a: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– </a:t>
            </a:r>
            <a:r>
              <a:rPr lang="cs-CZ" sz="20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v březnu 2026</a:t>
            </a: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</a:t>
            </a:r>
          </a:p>
          <a:p>
            <a:pPr algn="just" fontAlgn="auto">
              <a:spcAft>
                <a:spcPts val="0"/>
              </a:spcAft>
              <a:defRPr/>
            </a:pPr>
            <a:endParaRPr lang="cs-CZ" sz="2000" i="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Období financování: 1.1.2026 – 31.12.2027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2000" i="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Finanční prostředky budou poskytnuty formou dotace na základě </a:t>
            </a:r>
            <a:r>
              <a:rPr lang="cs-CZ" sz="20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Smlouvy</a:t>
            </a: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o poskytnutí dotace z rozpočtu Moravskoslezského kraje (dále jen „Smlouva“). </a:t>
            </a:r>
          </a:p>
          <a:p>
            <a:pPr algn="just" fontAlgn="auto">
              <a:spcAft>
                <a:spcPts val="0"/>
              </a:spcAft>
              <a:defRPr/>
            </a:pPr>
            <a:endParaRPr lang="cs-CZ" sz="2000" i="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</a:rPr>
              <a:t>Finanční prostředky budou poskytnuty prostřednictvím zálohových plateb, s tím že nevyčerpaná část dotace zůstává organizaci na zálohách a vyúčtována bude pouze spotřebovaná část poskytnuté dotace.</a:t>
            </a:r>
          </a:p>
          <a:p>
            <a:pPr fontAlgn="auto">
              <a:spcAft>
                <a:spcPts val="0"/>
              </a:spcAft>
              <a:defRPr/>
            </a:pPr>
            <a:endParaRPr lang="cs-CZ" sz="1400" i="0" dirty="0"/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sz="1400" i="0" dirty="0">
              <a:latin typeface="+mj-lt"/>
            </a:endParaRPr>
          </a:p>
          <a:p>
            <a:pPr marL="0" lvl="1" indent="9525" algn="just" fontAlgn="auto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cs-CZ" sz="1400" i="0" dirty="0">
              <a:latin typeface="+mj-lt"/>
            </a:endParaRPr>
          </a:p>
          <a:p>
            <a:pPr marL="182245" indent="-182245" fontAlgn="auto">
              <a:spcBef>
                <a:spcPct val="0"/>
              </a:spcBef>
              <a:spcAft>
                <a:spcPts val="600"/>
              </a:spcAft>
              <a:defRPr/>
            </a:pPr>
            <a:endParaRPr lang="cs-CZ" sz="1400" i="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998EF82C-5706-9D9F-7D8B-206645538E3B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88ED0D9E-0AFA-2843-EA15-87AB44B335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A3E88501-3129-71B2-2052-BF322CF6C1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0CD9F95C-0BCA-DC8A-3B30-A2B6B8348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773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351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r>
              <a:rPr lang="cs-CZ" altLang="cs-CZ" sz="2600" dirty="0">
                <a:latin typeface="Tahoma"/>
                <a:ea typeface="Tahoma"/>
                <a:cs typeface="Tahoma"/>
              </a:rPr>
              <a:t>Podmínky projektu / dotačního programu</a:t>
            </a:r>
            <a:endParaRPr lang="cs-CZ" altLang="cs-CZ" sz="2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7947778" cy="572464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Podmínky projektu/dotačního programu jsou podrobně upraveny v Metodice projektu</a:t>
            </a:r>
          </a:p>
          <a:p>
            <a:pPr algn="l"/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Zásadní podmínky:</a:t>
            </a:r>
          </a:p>
          <a:p>
            <a:pPr marL="808990" lvl="1" indent="-342900" algn="l">
              <a:buFont typeface="+mj-lt"/>
              <a:buAutoNum type="arabicPeriod"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Vykazování podpořených osob na základě monitorovacích listů podpořených osob </a:t>
            </a:r>
          </a:p>
          <a:p>
            <a:pPr marL="808990" lvl="1" indent="-342900" algn="l">
              <a:buFont typeface="+mj-lt"/>
              <a:buAutoNum type="arabicPeriod"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Publicita projektu</a:t>
            </a:r>
          </a:p>
          <a:p>
            <a:pPr marL="808990" lvl="1" indent="-342900" algn="l">
              <a:buFont typeface="+mj-lt"/>
              <a:buAutoNum type="arabicPeriod"/>
            </a:pPr>
            <a:r>
              <a:rPr lang="cs-CZ" sz="1800" b="1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Hlášení o kapacitě soc. služby – vliv na finanční prostředky pokud nebude kapacita dodržena</a:t>
            </a:r>
            <a:endParaRPr lang="cs-CZ" sz="18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8990" lvl="1" indent="-342900" algn="l">
              <a:buAutoNum type="arabicPeriod"/>
            </a:pPr>
            <a:r>
              <a:rPr lang="cs-CZ" sz="1800" i="0" dirty="0">
                <a:latin typeface="Tahoma"/>
                <a:ea typeface="Tahoma"/>
                <a:cs typeface="Tahoma"/>
              </a:rPr>
              <a:t>Uznatelnost nákladů – stejná jako u Programu na podporu poskytování sociálních služeb financovaného z kapitoly 313 - MPSV státního rozpočtu + nově možno započítat 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stravenky</a:t>
            </a:r>
            <a:r>
              <a:rPr lang="cs-CZ" sz="1800" i="0" dirty="0">
                <a:latin typeface="Tahoma"/>
                <a:ea typeface="Tahoma"/>
                <a:cs typeface="Tahoma"/>
              </a:rPr>
              <a:t> nebo peněžitý příspěvek na stravování zaměstnanců</a:t>
            </a:r>
            <a:endParaRPr lang="cs-CZ" sz="18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8990" lvl="1" indent="-342900" algn="l">
              <a:buFont typeface="+mj-lt"/>
              <a:buAutoNum type="arabicPeriod"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Možnost převést nevyčerpané finanční prostředky v roce do dalšího roku projektu (při dodržení kapacity)</a:t>
            </a:r>
          </a:p>
          <a:p>
            <a:pPr marL="808990" lvl="1" indent="-342900" algn="l">
              <a:buFont typeface="Arial" panose="020B0604020202020204" pitchFamily="34" charset="0"/>
              <a:buChar char="•"/>
            </a:pPr>
            <a:endParaRPr lang="cs-CZ" sz="20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8990" lvl="1" indent="-342900" algn="l">
              <a:buFont typeface="Arial" panose="020B0604020202020204" pitchFamily="34" charset="0"/>
              <a:buChar char="•"/>
            </a:pPr>
            <a:endParaRPr lang="cs-CZ" sz="20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CE44452D-7D0D-D172-EA44-68690234FAD8}"/>
              </a:ext>
            </a:extLst>
          </p:cNvPr>
          <p:cNvGrpSpPr/>
          <p:nvPr/>
        </p:nvGrpSpPr>
        <p:grpSpPr>
          <a:xfrm>
            <a:off x="174916" y="148462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5658FA00-0514-3CE1-3927-175C5348B7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FFF6DCCA-C91C-45E5-410B-A539F634FB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BB954A5F-17F0-E6D7-B5FC-DCF869731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676362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113271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1152524" y="742880"/>
            <a:ext cx="7127875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Monitorovací období projektu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58005" y="1435107"/>
            <a:ext cx="7722394" cy="1557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+mj-lt"/>
              <a:buAutoNum type="arabicPeriod"/>
            </a:pPr>
            <a:r>
              <a:rPr lang="cs-CZ" sz="2200" i="0" dirty="0"/>
              <a:t>monitorovací období  1. 1. 2026 – 30. 6. 2026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200" i="0" dirty="0"/>
              <a:t>monitorovací období  1. 7. 2026 – 31. 12. 2026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200" i="0" dirty="0"/>
              <a:t>monitorovací období  1. 1. 2027 – 30. 6. 2027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200" i="0" dirty="0"/>
              <a:t>monitorovací období  1. 7. 2027 – 31. 12. 2027</a:t>
            </a:r>
          </a:p>
          <a:p>
            <a:pPr marL="971550" lvl="1" indent="-514350">
              <a:buFont typeface="+mj-lt"/>
              <a:buAutoNum type="arabicPeriod"/>
            </a:pPr>
            <a:endParaRPr lang="cs-CZ" sz="2400" i="0" dirty="0"/>
          </a:p>
          <a:p>
            <a:pPr marL="457200" lvl="1" indent="0">
              <a:buNone/>
            </a:pPr>
            <a:endParaRPr lang="cs-CZ" sz="2400" i="0" dirty="0"/>
          </a:p>
          <a:p>
            <a:pPr marL="457200" lvl="1" indent="0">
              <a:buNone/>
            </a:pPr>
            <a:endParaRPr lang="cs-CZ" sz="2400" i="0" dirty="0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CE3A04C-C533-4088-BF21-9EB4C8BEB753}"/>
              </a:ext>
            </a:extLst>
          </p:cNvPr>
          <p:cNvSpPr txBox="1">
            <a:spLocks noChangeArrowheads="1"/>
          </p:cNvSpPr>
          <p:nvPr/>
        </p:nvSpPr>
        <p:spPr>
          <a:xfrm>
            <a:off x="1152523" y="3029662"/>
            <a:ext cx="7127875" cy="646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rgbClr val="C4241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auto">
              <a:spcAft>
                <a:spcPts val="0"/>
              </a:spcAft>
              <a:buClrTx/>
              <a:buFontTx/>
            </a:pPr>
            <a:r>
              <a:rPr lang="cs-CZ" altLang="cs-CZ" sz="2600" i="0" dirty="0"/>
              <a:t>Co se bude vykazovat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623667E-DDA8-46BA-A458-363E8DEB8B39}"/>
              </a:ext>
            </a:extLst>
          </p:cNvPr>
          <p:cNvSpPr/>
          <p:nvPr/>
        </p:nvSpPr>
        <p:spPr>
          <a:xfrm>
            <a:off x="482038" y="3150096"/>
            <a:ext cx="884851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>
              <a:buNone/>
            </a:pPr>
            <a:endParaRPr lang="cs-CZ" sz="2400" i="0" dirty="0"/>
          </a:p>
          <a:p>
            <a:pPr marL="457200" lvl="1" indent="0" algn="l">
              <a:buNone/>
            </a:pPr>
            <a:r>
              <a:rPr lang="cs-CZ" sz="2000" i="0" dirty="0"/>
              <a:t>Vykazování podpořených osob - do 30. 7. a 31. 1.</a:t>
            </a:r>
          </a:p>
          <a:p>
            <a:pPr marL="457200" lvl="1" algn="l"/>
            <a:r>
              <a:rPr lang="cs-CZ" sz="2000" i="0" dirty="0"/>
              <a:t>Hlášení o kapacitě sociální služby - do 30. 7. a 31. 1.</a:t>
            </a:r>
          </a:p>
          <a:p>
            <a:pPr marL="457200" lvl="1" indent="0" algn="l">
              <a:buNone/>
            </a:pPr>
            <a:r>
              <a:rPr lang="cs-CZ" sz="2000" i="0" dirty="0"/>
              <a:t>Průběžný přehled o čerpání dotace - do 31. 1. 2027</a:t>
            </a:r>
          </a:p>
          <a:p>
            <a:pPr marL="457200" lvl="1" indent="0" algn="l">
              <a:buNone/>
            </a:pPr>
            <a:r>
              <a:rPr lang="cs-CZ" sz="2000" i="0" dirty="0"/>
              <a:t>Závěrečné finanční vypořádání dotace - do 31. 1. 2028</a:t>
            </a:r>
          </a:p>
          <a:p>
            <a:pPr marL="457200" lvl="1" indent="0" algn="l">
              <a:buNone/>
            </a:pPr>
            <a:endParaRPr lang="cs-CZ" sz="2000" i="0" dirty="0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FD92C3C4-E7CC-1618-CE85-0E50A9D6A92D}"/>
              </a:ext>
            </a:extLst>
          </p:cNvPr>
          <p:cNvGrpSpPr/>
          <p:nvPr/>
        </p:nvGrpSpPr>
        <p:grpSpPr>
          <a:xfrm>
            <a:off x="396873" y="94094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04A62178-F4A5-CE92-6F07-89434FC9A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A4372828-9D3D-605E-404C-D735351ACA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C6867A91-9CEB-7DE3-A9F1-2B42F8314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887225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1013538" y="792159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 Kde se bude vykazovat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465314" y="1194565"/>
            <a:ext cx="825082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cs-CZ" sz="1400" i="0" dirty="0"/>
              <a:t>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cs-CZ" sz="1800" i="0" dirty="0"/>
              <a:t>ISSS – Informační systém sociálních služeb Moravskoslezského kraje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r>
              <a:rPr lang="cs-CZ" sz="1800" i="0" dirty="0"/>
              <a:t>Využíváme pro úpravu základních a kontaktních údajů o službě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r>
              <a:rPr lang="cs-CZ" sz="1800" i="0" dirty="0"/>
              <a:t>Využíváme pro zaznamenávání změn parametrů krajské sítě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r>
              <a:rPr lang="cs-CZ" sz="1800" i="0" dirty="0"/>
              <a:t>Využíváme pro vyúčtování dotace (Příloha č. 6 -11 Metodiky projektu)</a:t>
            </a:r>
            <a:endParaRPr lang="cs-CZ" sz="1800" i="0" dirty="0">
              <a:hlinkClick r:id="rId3"/>
            </a:endParaRPr>
          </a:p>
          <a:p>
            <a:pPr marL="809381" lvl="1" indent="-342900" algn="l">
              <a:buFont typeface="Arial" panose="020B0604020202020204" pitchFamily="34" charset="0"/>
              <a:buChar char="•"/>
            </a:pPr>
            <a:r>
              <a:rPr lang="cs-CZ" sz="1800" i="0" dirty="0">
                <a:hlinkClick r:id="rId3"/>
              </a:rPr>
              <a:t>https://portal.msk.cz/aplikace/isss/</a:t>
            </a:r>
            <a:endParaRPr lang="cs-CZ" sz="1800" i="0" dirty="0"/>
          </a:p>
          <a:p>
            <a:pPr marL="342900" indent="-342900" algn="l">
              <a:buFont typeface="+mj-lt"/>
              <a:buAutoNum type="arabicParenR"/>
            </a:pPr>
            <a:r>
              <a:rPr lang="cs-CZ" sz="1800" i="0" dirty="0"/>
              <a:t>Soubory v excelu ke stažení na webových stránkách projektu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r>
              <a:rPr lang="cs-CZ" sz="1800" i="0" dirty="0"/>
              <a:t>Seznam podpořených osob (Příloha č. 3 Metodiky projektu)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r>
              <a:rPr lang="cs-CZ" sz="1800" i="0" dirty="0"/>
              <a:t>Hlášení kapacity soc. služeb (Příloha č. 4 Metodiky projektu) </a:t>
            </a:r>
          </a:p>
          <a:p>
            <a:pPr marL="342900" lvl="0" indent="-342900" algn="l">
              <a:buAutoNum type="arabicParenR" startAt="3"/>
            </a:pPr>
            <a:r>
              <a:rPr lang="cs-CZ" sz="1800" i="0" dirty="0"/>
              <a:t>On-line formulář MPSV – pro vyplnění Monitorovacího listu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r>
              <a:rPr lang="cs-CZ" sz="1800" i="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https://esf2014.esfcr.cz/PublicPortal/Formular/VIFBE3KR</a:t>
            </a:r>
            <a:endParaRPr lang="cs-CZ" sz="1800" i="0" dirty="0"/>
          </a:p>
          <a:p>
            <a:pPr lvl="1" algn="l"/>
            <a:r>
              <a:rPr lang="cs-CZ" sz="1400" i="0" dirty="0"/>
              <a:t> </a:t>
            </a:r>
          </a:p>
          <a:p>
            <a:pPr marL="342900" lvl="0" indent="-342900" algn="l">
              <a:buAutoNum type="arabicParenR" startAt="3"/>
            </a:pPr>
            <a:endParaRPr lang="cs-CZ" sz="1800" i="0" dirty="0"/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B8FB4058-0147-DFF7-AD88-10E41139A46C}"/>
              </a:ext>
            </a:extLst>
          </p:cNvPr>
          <p:cNvGrpSpPr/>
          <p:nvPr/>
        </p:nvGrpSpPr>
        <p:grpSpPr>
          <a:xfrm>
            <a:off x="246036" y="130770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D014420A-4676-BB4F-CF64-E3A60B31187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CCD74272-45C7-ACF0-76AF-ED46903B7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DB3D1C93-629A-4E5E-7A09-5BC4A8981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87710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4F560-0062-6A0E-F2DD-C5C99B0B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2AD5FE9C-509B-88D7-9DB5-CB31C19D349A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612F6F7-3383-AE46-F223-2ACC40182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950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Vykazování podpořených osob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295484" y="1282513"/>
            <a:ext cx="856310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cs-CZ" sz="1600" b="1" u="sng" dirty="0"/>
              <a:t>Podpořená osoba </a:t>
            </a:r>
            <a:endParaRPr lang="cs-CZ" sz="16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cs-CZ" sz="1600" dirty="0"/>
              <a:t>je každá osoba, která je klientem/uživatelem sociální služby, se kterým je </a:t>
            </a:r>
            <a:r>
              <a:rPr lang="cs-CZ" sz="1600" dirty="0">
                <a:solidFill>
                  <a:srgbClr val="FF0000"/>
                </a:solidFill>
              </a:rPr>
              <a:t>uzavřena smlouva </a:t>
            </a:r>
            <a:r>
              <a:rPr lang="cs-CZ" sz="1600" dirty="0"/>
              <a:t>o poskytnutí sociální služby na základě ustanovení § 91 zákona č. 108/2006 Sb., o sociálních službách, ve znění platných předpisů (včetně klientů/uživatelů, s nimiž byla uzavřena smlouva před zahájením projektu a v době projektu je stále platná),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cs-CZ" sz="1600" dirty="0"/>
              <a:t>je ve věku mezi </a:t>
            </a:r>
            <a:r>
              <a:rPr lang="cs-CZ" sz="1600" dirty="0">
                <a:solidFill>
                  <a:srgbClr val="FF0000"/>
                </a:solidFill>
              </a:rPr>
              <a:t>15 až 65 </a:t>
            </a:r>
            <a:r>
              <a:rPr lang="cs-CZ" sz="1600">
                <a:solidFill>
                  <a:srgbClr val="FF0000"/>
                </a:solidFill>
              </a:rPr>
              <a:t>lety</a:t>
            </a:r>
            <a:r>
              <a:rPr lang="cs-CZ" sz="1600"/>
              <a:t> </a:t>
            </a:r>
            <a:r>
              <a:rPr lang="cs-CZ" sz="1600">
                <a:solidFill>
                  <a:srgbClr val="FF0000"/>
                </a:solidFill>
              </a:rPr>
              <a:t>(hranice </a:t>
            </a:r>
            <a:r>
              <a:rPr lang="cs-CZ" sz="1600" dirty="0">
                <a:solidFill>
                  <a:srgbClr val="FF0000"/>
                </a:solidFill>
              </a:rPr>
              <a:t>bude zrušena) </a:t>
            </a:r>
            <a:endParaRPr lang="cs-CZ" sz="16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cs-CZ" sz="1600" dirty="0"/>
              <a:t>v dané registrované službě se vykazuje </a:t>
            </a:r>
            <a:r>
              <a:rPr lang="cs-CZ" sz="1600" dirty="0">
                <a:solidFill>
                  <a:srgbClr val="FF0000"/>
                </a:solidFill>
              </a:rPr>
              <a:t>pouze jednou za období realizace projektu</a:t>
            </a:r>
            <a:r>
              <a:rPr lang="cs-CZ" sz="1600" b="1" dirty="0"/>
              <a:t>.</a:t>
            </a:r>
          </a:p>
          <a:p>
            <a:pPr algn="l"/>
            <a:r>
              <a:rPr lang="cs-CZ" sz="1600" dirty="0"/>
              <a:t>V případě, že klient/uživatel jakýmkoliv způsobem ukončí nebo přeruší využívání sociální služby a po čase se do služby opět vrátí, nelze jej pro účely Projektu vykazovat jako </a:t>
            </a:r>
            <a:r>
              <a:rPr lang="cs-CZ" sz="1600" b="1" dirty="0"/>
              <a:t>další podpořenou osobu.</a:t>
            </a:r>
          </a:p>
          <a:p>
            <a:pPr algn="l"/>
            <a:r>
              <a:rPr lang="cs-CZ" sz="1600" b="1" dirty="0"/>
              <a:t>P</a:t>
            </a:r>
            <a:r>
              <a:rPr lang="cs-CZ" sz="1600" dirty="0"/>
              <a:t>okud by tato situace nastala, pouze se u původního záznamu budou načítat další hodiny podpory. </a:t>
            </a:r>
          </a:p>
          <a:p>
            <a:pPr algn="l"/>
            <a:r>
              <a:rPr lang="cs-CZ" sz="1600" b="1" u="sng" dirty="0"/>
              <a:t>Podpořený účastník</a:t>
            </a:r>
            <a:endParaRPr lang="cs-CZ" sz="1600" dirty="0"/>
          </a:p>
          <a:p>
            <a:pPr algn="l"/>
            <a:r>
              <a:rPr lang="cs-CZ" sz="1600" dirty="0"/>
              <a:t>Podpořeným účastníkem se stává podpořená osoba, které je služba poskytnuta  v minimálním rozsahu 40 hodin (1 hodina = 60 minut).</a:t>
            </a:r>
          </a:p>
          <a:p>
            <a:pPr algn="l"/>
            <a:r>
              <a:rPr lang="cs-CZ" sz="1600" dirty="0"/>
              <a:t>Ve smlouvě se zavážete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20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E0328BBD-F8AE-A0F5-1DD1-96E0CB6580ED}"/>
              </a:ext>
            </a:extLst>
          </p:cNvPr>
          <p:cNvGrpSpPr/>
          <p:nvPr/>
        </p:nvGrpSpPr>
        <p:grpSpPr>
          <a:xfrm>
            <a:off x="285407" y="143859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6BD658DA-B6A7-2331-BE9C-DB4D7F49C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EEA07A42-FAF5-9435-8191-A9732B5C7E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1F2B3EA1-7EFA-71B5-FF4D-E1346AD2722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69403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Vykazování podpořených osob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427857" y="1412815"/>
            <a:ext cx="832737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cs-CZ" sz="1600" dirty="0"/>
              <a:t>Podpořené osoby se vyplňují 2x:</a:t>
            </a:r>
          </a:p>
          <a:p>
            <a:pPr algn="l"/>
            <a:r>
              <a:rPr lang="cs-CZ" sz="1600" dirty="0"/>
              <a:t>1) Formulář MPSV:</a:t>
            </a:r>
          </a:p>
          <a:p>
            <a:pPr algn="l"/>
            <a:r>
              <a:rPr lang="cs-CZ" sz="1600" dirty="0"/>
              <a:t>Do formuláře vyplňujte všechny osoby, i ty, které nezískaly 40 hodin podpory. </a:t>
            </a:r>
          </a:p>
          <a:p>
            <a:pPr algn="l"/>
            <a:r>
              <a:rPr lang="cs-CZ" sz="1600" dirty="0"/>
              <a:t>Vygenerováním formuláře získáte Monitorovací list podpořené osoby. </a:t>
            </a:r>
          </a:p>
          <a:p>
            <a:pPr algn="l"/>
            <a:r>
              <a:rPr lang="cs-CZ" sz="1600" dirty="0"/>
              <a:t>Tento monitorovací list archivujete u sebe. </a:t>
            </a:r>
          </a:p>
          <a:p>
            <a:pPr algn="l"/>
            <a:r>
              <a:rPr lang="cs-CZ" sz="1600" dirty="0"/>
              <a:t>2) Seznam podpořených osob</a:t>
            </a:r>
          </a:p>
          <a:p>
            <a:pPr algn="l"/>
            <a:r>
              <a:rPr lang="cs-CZ" sz="1600" dirty="0"/>
              <a:t>Všechny osoby vyplněné do formuláře MPSV budou zahrnuty do seznamu podpořených osob a do </a:t>
            </a:r>
            <a:r>
              <a:rPr lang="cs-CZ" sz="1600" b="1" dirty="0"/>
              <a:t>jednoho měsíce</a:t>
            </a:r>
            <a:r>
              <a:rPr lang="cs-CZ" sz="1600" dirty="0"/>
              <a:t> od ukončení každého monitorovacího období budou zaslány ve formátu </a:t>
            </a:r>
            <a:r>
              <a:rPr lang="cs-CZ" sz="1600" dirty="0" err="1"/>
              <a:t>xls</a:t>
            </a:r>
            <a:r>
              <a:rPr lang="cs-CZ" sz="1600" dirty="0"/>
              <a:t> na e-mail: </a:t>
            </a:r>
            <a:r>
              <a:rPr lang="cs-CZ" sz="1600" dirty="0">
                <a:hlinkClick r:id="rId3"/>
              </a:rPr>
              <a:t>katerina.ruskova@msk.cz</a:t>
            </a:r>
            <a:r>
              <a:rPr lang="cs-CZ" sz="1600" dirty="0"/>
              <a:t> a zároveň podepsané členem statutárního orgánu (nebo osobou pověřenou členem statutárního orgánu) do datové schránky Moravskoslezského kraje </a:t>
            </a:r>
          </a:p>
          <a:p>
            <a:pPr lvl="0" algn="l"/>
            <a:r>
              <a:rPr lang="cs-CZ" sz="1600" dirty="0"/>
              <a:t>3) Každá podpořená osoba musí být informována o tom, jak je nakládáno s jejími osobními údaji – Jako vzor slouží Příloha č. 1 Metodiky projektu – Informace o zpracování osobních údajů 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05B62DEF-EE42-8B2A-2756-D4A87BA006D5}"/>
              </a:ext>
            </a:extLst>
          </p:cNvPr>
          <p:cNvGrpSpPr/>
          <p:nvPr/>
        </p:nvGrpSpPr>
        <p:grpSpPr>
          <a:xfrm>
            <a:off x="174916" y="143859"/>
            <a:ext cx="6489117" cy="742080"/>
            <a:chOff x="0" y="0"/>
            <a:chExt cx="4504055" cy="557530"/>
          </a:xfrm>
        </p:grpSpPr>
        <p:pic>
          <p:nvPicPr>
            <p:cNvPr id="5" name="Picture 20">
              <a:extLst>
                <a:ext uri="{FF2B5EF4-FFF2-40B4-BE49-F238E27FC236}">
                  <a16:creationId xmlns:a16="http://schemas.microsoft.com/office/drawing/2014/main" id="{4241771E-0DA2-BCF7-9831-F005C31D4A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1">
              <a:extLst>
                <a:ext uri="{FF2B5EF4-FFF2-40B4-BE49-F238E27FC236}">
                  <a16:creationId xmlns:a16="http://schemas.microsoft.com/office/drawing/2014/main" id="{22921623-304F-FAEF-7FA1-A3621718D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A488B3B9-3413-03E3-7E11-39361CAB3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818390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Vykazování podpořených osob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81065" y="1332147"/>
            <a:ext cx="832737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cs-CZ" sz="2000" i="0" dirty="0"/>
              <a:t>U každého podpořeného účastníka projektu bude rovněž sledována skutečnost, zda u něho poskytnutí sociální služby </a:t>
            </a:r>
            <a:r>
              <a:rPr lang="cs-CZ" sz="2000" b="1" i="0" dirty="0"/>
              <a:t>naplnilo svůj účel</a:t>
            </a:r>
            <a:r>
              <a:rPr lang="cs-CZ" sz="2000" i="0" dirty="0"/>
              <a:t>, tzn., byla-li poskytnuta sociální práce, má-li uzavřen individuální plán a jeho kladné vyhodnocení svědčí o změně v životě. </a:t>
            </a:r>
          </a:p>
          <a:p>
            <a:pPr algn="l"/>
            <a:endParaRPr lang="cs-CZ" sz="2000" i="0" dirty="0"/>
          </a:p>
          <a:p>
            <a:pPr algn="l"/>
            <a:endParaRPr lang="cs-CZ" sz="2000" i="0" dirty="0"/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20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81065" y="2497299"/>
            <a:ext cx="798187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000" i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000" i="0" dirty="0"/>
              <a:t>V Seznamu podpořených osob zaškrtnete políčko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000" i="0" dirty="0"/>
              <a:t>„Osoby, u nichž poskytnutá intervence formou sociální práce naplnila svůj účel“ (sloupec P)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371E3A0F-0E5A-51BA-A2DE-1746A7E91176}"/>
              </a:ext>
            </a:extLst>
          </p:cNvPr>
          <p:cNvGrpSpPr/>
          <p:nvPr/>
        </p:nvGrpSpPr>
        <p:grpSpPr>
          <a:xfrm>
            <a:off x="358904" y="178694"/>
            <a:ext cx="6489117" cy="742080"/>
            <a:chOff x="0" y="0"/>
            <a:chExt cx="4504055" cy="557530"/>
          </a:xfrm>
        </p:grpSpPr>
        <p:pic>
          <p:nvPicPr>
            <p:cNvPr id="8" name="Picture 20">
              <a:extLst>
                <a:ext uri="{FF2B5EF4-FFF2-40B4-BE49-F238E27FC236}">
                  <a16:creationId xmlns:a16="http://schemas.microsoft.com/office/drawing/2014/main" id="{3AC87956-CD5B-AEA0-18D8-FB517CD92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1">
              <a:extLst>
                <a:ext uri="{FF2B5EF4-FFF2-40B4-BE49-F238E27FC236}">
                  <a16:creationId xmlns:a16="http://schemas.microsoft.com/office/drawing/2014/main" id="{383CB09A-C14E-1842-863F-EE18D20C6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9">
              <a:extLst>
                <a:ext uri="{FF2B5EF4-FFF2-40B4-BE49-F238E27FC236}">
                  <a16:creationId xmlns:a16="http://schemas.microsoft.com/office/drawing/2014/main" id="{1A10497C-D9FC-7B8D-2E71-456B9EF78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772641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876566" y="636460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Vykazování podpořených osob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2" name="Obdélník 1"/>
          <p:cNvSpPr/>
          <p:nvPr/>
        </p:nvSpPr>
        <p:spPr>
          <a:xfrm>
            <a:off x="427856" y="1412875"/>
            <a:ext cx="820914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cs-CZ" sz="1800" b="1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Proč vykazovat podpořené osoby?</a:t>
            </a:r>
          </a:p>
          <a:p>
            <a:pPr lvl="0" algn="just">
              <a:spcAft>
                <a:spcPts val="600"/>
              </a:spcAft>
            </a:pPr>
            <a:r>
              <a:rPr lang="cs-CZ" sz="18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 účelem prokázání efektivního nakládání s prostředky Evropského fondu, konkrétně Operačního programu Zaměstnanost plus.  </a:t>
            </a:r>
          </a:p>
          <a:p>
            <a:pPr lvl="0" algn="just">
              <a:spcAft>
                <a:spcPts val="600"/>
              </a:spcAft>
            </a:pPr>
            <a:r>
              <a:rPr lang="cs-CZ" sz="18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údaji z monitorovacího listu budou pracovat pracovníci MPSV.</a:t>
            </a:r>
          </a:p>
          <a:p>
            <a:pPr lvl="0" algn="just">
              <a:spcAft>
                <a:spcPts val="600"/>
              </a:spcAft>
            </a:pPr>
            <a:r>
              <a:rPr lang="cs-CZ" sz="18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Mohou údaje porovnávat s dalšími údaji, které obsahují systémy MPSV a České správy sociálního zabezpečení, aby prokázali naplnění účelu operačního programu. Např., zda je podpořená osoba uchazečem o zaměstnání vedeným v evidenci ÚP, zda je podpořená osoba OSVČ apod.</a:t>
            </a:r>
          </a:p>
          <a:p>
            <a:pPr lvl="0" algn="just">
              <a:spcAft>
                <a:spcPts val="600"/>
              </a:spcAft>
            </a:pPr>
            <a:r>
              <a:rPr lang="cs-CZ" sz="1800" b="1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 nenaplnění indikátoru – hrozí vysoká sankce !</a:t>
            </a:r>
          </a:p>
          <a:p>
            <a:pPr lvl="0" algn="just">
              <a:spcAft>
                <a:spcPts val="600"/>
              </a:spcAft>
            </a:pPr>
            <a:r>
              <a:rPr lang="cs-CZ" sz="1800" b="1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v průběhu projektu zjistíte, že služba indikátor nenaplní, ozvěte se co nejdříve, budeme hledat cestu, jak to vyřešit. 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2C94C2D1-1BFA-F169-25C9-A7FA0D69E2ED}"/>
              </a:ext>
            </a:extLst>
          </p:cNvPr>
          <p:cNvGrpSpPr/>
          <p:nvPr/>
        </p:nvGrpSpPr>
        <p:grpSpPr>
          <a:xfrm>
            <a:off x="348718" y="105210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C6C4E113-39B0-83E2-A0CF-6CDF7E30CD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4E44393C-7D8D-4183-4177-4822883B3E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C3774C4A-6523-C811-836F-F4278963FD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53341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95484" y="-247094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70110" y="540432"/>
            <a:ext cx="7311727" cy="844167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Publicita projektu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0544" y="1066544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04734" y="1204692"/>
            <a:ext cx="8410469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cs-CZ" sz="16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všech písemnostech, které souvisejí s realizací sociální služby, viditelně uvádějte skutečnost, že se jedná o aktivity projektu. </a:t>
            </a:r>
          </a:p>
          <a:p>
            <a:pPr lvl="0" algn="just">
              <a:spcAft>
                <a:spcPts val="600"/>
              </a:spcAft>
            </a:pPr>
            <a:r>
              <a:rPr lang="cs-CZ" sz="16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Jedná se zejména o:</a:t>
            </a:r>
            <a:endParaRPr lang="cs-CZ" sz="2000" i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914400" algn="l"/>
                <a:tab pos="1485900" algn="l"/>
              </a:tabLst>
            </a:pPr>
            <a:r>
              <a:rPr lang="cs-CZ" sz="16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informace o nakládání s osobními údaji (Příloha č. 1 Metodiky projektu),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914400" algn="l"/>
                <a:tab pos="1485900" algn="l"/>
              </a:tabLst>
            </a:pPr>
            <a:r>
              <a:rPr lang="cs-CZ" sz="16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letáky o poskytované službě, jsou-li tištěny,</a:t>
            </a:r>
            <a:endParaRPr lang="cs-CZ" sz="2000" i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914400" algn="l"/>
                <a:tab pos="1485900" algn="l"/>
              </a:tabLst>
            </a:pPr>
            <a:r>
              <a:rPr lang="cs-CZ" sz="16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webovou stránku o poskytované službě, je-li zřízena,</a:t>
            </a:r>
            <a:endParaRPr lang="cs-CZ" sz="2000" i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914400" algn="l"/>
                <a:tab pos="1485900" algn="l"/>
              </a:tabLst>
            </a:pPr>
            <a:r>
              <a:rPr lang="cs-CZ" sz="16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výroční zprávy, jsou-li zpracovávány,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914400" algn="l"/>
                <a:tab pos="1485900" algn="l"/>
              </a:tabLst>
            </a:pPr>
            <a:r>
              <a:rPr lang="cs-CZ" sz="16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plakát</a:t>
            </a:r>
          </a:p>
          <a:p>
            <a:pPr marL="809381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  <a:tab pos="1485900" algn="l"/>
              </a:tabLst>
            </a:pPr>
            <a:r>
              <a:rPr lang="cs-CZ" sz="16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místě poskytování sociální služby umístěte na místě snadno viditelném pro veřejnost plakát s informacemi o projektu. </a:t>
            </a:r>
          </a:p>
          <a:p>
            <a:pPr marL="809381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  <a:tab pos="1485900" algn="l"/>
              </a:tabLst>
            </a:pPr>
            <a:r>
              <a:rPr lang="cs-CZ" sz="1600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případě terénní formy poskytování služby umístěte plakát v sídle poskytovatele sociální služby.</a:t>
            </a:r>
            <a:r>
              <a:rPr lang="cs-CZ" sz="2000" b="1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0" algn="l"/>
                <a:tab pos="1485900" algn="l"/>
              </a:tabLst>
            </a:pPr>
            <a:r>
              <a:rPr lang="cs-CZ" sz="1600" b="1" i="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Proč publicita? Donátor vyžaduje, aby všechny zainteresované strany věděly, kdo aktivitu financuje. </a:t>
            </a:r>
          </a:p>
          <a:p>
            <a:pPr marL="809381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  <a:tab pos="1485900" algn="l"/>
              </a:tabLst>
            </a:pPr>
            <a:endParaRPr lang="cs-CZ" sz="2000" i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914400" algn="l"/>
                <a:tab pos="1485900" algn="l"/>
              </a:tabLst>
            </a:pPr>
            <a:endParaRPr lang="cs-CZ" sz="1600" i="0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914400" algn="l"/>
                <a:tab pos="1485900" algn="l"/>
              </a:tabLst>
            </a:pPr>
            <a:endParaRPr lang="cs-CZ" sz="1600" i="0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914400" algn="l"/>
                <a:tab pos="1485900" algn="l"/>
              </a:tabLst>
            </a:pPr>
            <a:endParaRPr lang="cs-CZ" sz="2000" i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4B4F10FD-804D-4C00-8F78-B2E278D519EA}"/>
              </a:ext>
            </a:extLst>
          </p:cNvPr>
          <p:cNvGrpSpPr/>
          <p:nvPr/>
        </p:nvGrpSpPr>
        <p:grpSpPr>
          <a:xfrm>
            <a:off x="4938490" y="3633236"/>
            <a:ext cx="3754528" cy="474151"/>
            <a:chOff x="0" y="0"/>
            <a:chExt cx="4504055" cy="557530"/>
          </a:xfrm>
        </p:grpSpPr>
        <p:pic>
          <p:nvPicPr>
            <p:cNvPr id="14" name="Picture 20">
              <a:extLst>
                <a:ext uri="{FF2B5EF4-FFF2-40B4-BE49-F238E27FC236}">
                  <a16:creationId xmlns:a16="http://schemas.microsoft.com/office/drawing/2014/main" id="{BE5C4A90-316C-4697-96E0-575F024025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1">
              <a:extLst>
                <a:ext uri="{FF2B5EF4-FFF2-40B4-BE49-F238E27FC236}">
                  <a16:creationId xmlns:a16="http://schemas.microsoft.com/office/drawing/2014/main" id="{9E4E8142-DE9A-47FE-BE6C-5095AE7D04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449C6D92-D6B8-4E3E-AA43-AE479A50F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" name="Skupina 3">
            <a:extLst>
              <a:ext uri="{FF2B5EF4-FFF2-40B4-BE49-F238E27FC236}">
                <a16:creationId xmlns:a16="http://schemas.microsoft.com/office/drawing/2014/main" id="{6B73FF64-37A7-37DC-2E31-897CBB3BCA92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5" name="Picture 20">
              <a:extLst>
                <a:ext uri="{FF2B5EF4-FFF2-40B4-BE49-F238E27FC236}">
                  <a16:creationId xmlns:a16="http://schemas.microsoft.com/office/drawing/2014/main" id="{1619746D-4861-A032-027C-D820EEF1CC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1">
              <a:extLst>
                <a:ext uri="{FF2B5EF4-FFF2-40B4-BE49-F238E27FC236}">
                  <a16:creationId xmlns:a16="http://schemas.microsoft.com/office/drawing/2014/main" id="{93BD8809-169D-89A4-7260-05EA7E4B72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CCD5405C-61B7-C25E-2EED-DC9186752B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01192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351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1008062" y="821796"/>
            <a:ext cx="7127875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Obsah prezentace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34566" y="1393885"/>
            <a:ext cx="8311082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400" b="1" i="0" dirty="0">
                <a:solidFill>
                  <a:schemeClr val="tx1"/>
                </a:solidFill>
              </a:rPr>
              <a:t>Souhrnné informace o připravovaném projektu a dotačním programu </a:t>
            </a:r>
          </a:p>
          <a:p>
            <a:pPr>
              <a:buFontTx/>
              <a:buChar char="-"/>
            </a:pPr>
            <a:endParaRPr lang="cs-CZ" sz="800" b="1" i="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b="1" i="0" dirty="0">
                <a:solidFill>
                  <a:schemeClr val="tx1"/>
                </a:solidFill>
              </a:rPr>
              <a:t>Projektový tým</a:t>
            </a:r>
          </a:p>
          <a:p>
            <a:pPr>
              <a:buFontTx/>
              <a:buChar char="-"/>
            </a:pPr>
            <a:r>
              <a:rPr lang="cs-CZ" sz="2400" b="1" i="0" dirty="0">
                <a:solidFill>
                  <a:schemeClr val="tx1"/>
                </a:solidFill>
              </a:rPr>
              <a:t>Podávání žádosti</a:t>
            </a:r>
          </a:p>
          <a:p>
            <a:pPr>
              <a:buFontTx/>
              <a:buChar char="-"/>
            </a:pPr>
            <a:r>
              <a:rPr lang="cs-CZ" sz="2400" b="1" i="0" dirty="0">
                <a:solidFill>
                  <a:schemeClr val="tx1"/>
                </a:solidFill>
              </a:rPr>
              <a:t>Požadavky vyplývající ze zapojení do projektu:</a:t>
            </a:r>
            <a:endParaRPr lang="cs-CZ" sz="2000" b="1" i="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cs-CZ" sz="2400" i="0" dirty="0">
                <a:solidFill>
                  <a:schemeClr val="tx1"/>
                </a:solidFill>
              </a:rPr>
              <a:t>Vykazování podpořených osob</a:t>
            </a:r>
          </a:p>
          <a:p>
            <a:pPr lvl="1">
              <a:buFontTx/>
              <a:buChar char="-"/>
            </a:pPr>
            <a:r>
              <a:rPr lang="cs-CZ" sz="2400" i="0" dirty="0">
                <a:solidFill>
                  <a:schemeClr val="tx1"/>
                </a:solidFill>
              </a:rPr>
              <a:t>Publicita</a:t>
            </a:r>
          </a:p>
          <a:p>
            <a:pPr lvl="1">
              <a:buFontTx/>
              <a:buChar char="-"/>
            </a:pPr>
            <a:r>
              <a:rPr lang="cs-CZ" sz="2400" i="0" dirty="0">
                <a:solidFill>
                  <a:schemeClr val="tx1"/>
                </a:solidFill>
              </a:rPr>
              <a:t>Vykazování kapacity</a:t>
            </a:r>
          </a:p>
          <a:p>
            <a:pPr lvl="1">
              <a:buFontTx/>
              <a:buChar char="-"/>
            </a:pPr>
            <a:r>
              <a:rPr lang="cs-CZ" sz="2400" i="0" dirty="0">
                <a:solidFill>
                  <a:schemeClr val="tx1"/>
                </a:solidFill>
              </a:rPr>
              <a:t>Náklady / vyúčtování projektu</a:t>
            </a:r>
          </a:p>
          <a:p>
            <a:pPr lvl="1">
              <a:buFontTx/>
              <a:buChar char="-"/>
            </a:pPr>
            <a:r>
              <a:rPr lang="cs-CZ" sz="2400" i="0" dirty="0">
                <a:solidFill>
                  <a:schemeClr val="tx1"/>
                </a:solidFill>
              </a:rPr>
              <a:t>Ukončení / archivace</a:t>
            </a:r>
          </a:p>
          <a:p>
            <a:pPr lvl="1">
              <a:buFontTx/>
              <a:buChar char="-"/>
            </a:pPr>
            <a:endParaRPr lang="cs-CZ" sz="1600" b="1" i="0" dirty="0"/>
          </a:p>
          <a:p>
            <a:pPr marL="457200" lvl="1" indent="0">
              <a:buNone/>
            </a:pPr>
            <a:endParaRPr lang="cs-CZ" sz="1600" b="1" i="0" dirty="0"/>
          </a:p>
          <a:p>
            <a:endParaRPr lang="cs-CZ" altLang="cs-CZ" sz="2000" i="0" dirty="0"/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SzPct val="95000"/>
            </a:pPr>
            <a:endParaRPr lang="cs-CZ" altLang="cs-CZ" sz="2000" i="0" dirty="0"/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BB842491-1498-6D51-2FF7-319B3763E62A}"/>
              </a:ext>
            </a:extLst>
          </p:cNvPr>
          <p:cNvGrpSpPr/>
          <p:nvPr/>
        </p:nvGrpSpPr>
        <p:grpSpPr>
          <a:xfrm>
            <a:off x="320804" y="111372"/>
            <a:ext cx="6489117" cy="742080"/>
            <a:chOff x="0" y="0"/>
            <a:chExt cx="4504055" cy="557530"/>
          </a:xfrm>
        </p:grpSpPr>
        <p:pic>
          <p:nvPicPr>
            <p:cNvPr id="3" name="Picture 20">
              <a:extLst>
                <a:ext uri="{FF2B5EF4-FFF2-40B4-BE49-F238E27FC236}">
                  <a16:creationId xmlns:a16="http://schemas.microsoft.com/office/drawing/2014/main" id="{CD5CACF9-76BA-6F80-A418-9F51DFABEC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1">
              <a:extLst>
                <a:ext uri="{FF2B5EF4-FFF2-40B4-BE49-F238E27FC236}">
                  <a16:creationId xmlns:a16="http://schemas.microsoft.com/office/drawing/2014/main" id="{A2687D57-FE1E-8B9E-868E-DB546F49C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D5E92B4B-19A2-7C77-FF07-1F833947F2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36695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7535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Platební podmínky a vykazování kapacity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820132" y="1492900"/>
            <a:ext cx="7311727" cy="48244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000" b="1" i="0" dirty="0">
                <a:solidFill>
                  <a:schemeClr val="tx1"/>
                </a:solidFill>
              </a:rPr>
              <a:t>Účelové určení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Finanční prostředky jsou účelově určeny na financování běžných výdajů souvisejících s poskytováním základních druhů a forem sociálních služeb v rozsahu stanoveném základními činnostmi u jednotlivých druhů sociálních služeb.</a:t>
            </a:r>
          </a:p>
          <a:p>
            <a:pPr algn="just" fontAlgn="auto">
              <a:spcAft>
                <a:spcPts val="0"/>
              </a:spcAft>
              <a:defRPr/>
            </a:pPr>
            <a:endParaRPr lang="cs-CZ" sz="2000" i="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</a:rPr>
              <a:t>Finanční prostředky jsou určeny na:</a:t>
            </a:r>
          </a:p>
          <a:p>
            <a:pPr lvl="1" algn="just" fontAlgn="auto">
              <a:spcAft>
                <a:spcPts val="0"/>
              </a:spcAft>
              <a:defRPr/>
            </a:pPr>
            <a:r>
              <a:rPr lang="cs-CZ" sz="2000" b="1" i="0" dirty="0">
                <a:solidFill>
                  <a:schemeClr val="tx1"/>
                </a:solidFill>
              </a:rPr>
              <a:t>Provoz služby osobní asistence</a:t>
            </a:r>
          </a:p>
          <a:p>
            <a:pPr algn="just" fontAlgn="auto">
              <a:spcAft>
                <a:spcPts val="0"/>
              </a:spcAft>
              <a:defRPr/>
            </a:pPr>
            <a:endParaRPr lang="cs-CZ" sz="2000" i="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</a:rPr>
              <a:t>Finanční prostředky NELZE využít na zajištění fakultativních činností.</a:t>
            </a:r>
          </a:p>
          <a:p>
            <a:pPr marL="0" indent="0" algn="just" fontAlgn="auto">
              <a:spcAft>
                <a:spcPts val="0"/>
              </a:spcAft>
              <a:buFontTx/>
              <a:buNone/>
              <a:defRPr/>
            </a:pPr>
            <a:endParaRPr lang="cs-CZ" sz="2000" i="0" dirty="0">
              <a:solidFill>
                <a:schemeClr val="tx1"/>
              </a:solidFill>
            </a:endParaRPr>
          </a:p>
          <a:p>
            <a:pPr marL="0" lvl="1" indent="9525" algn="just" fontAlgn="auto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cs-CZ" sz="2000" i="0" dirty="0">
              <a:latin typeface="+mj-lt"/>
            </a:endParaRPr>
          </a:p>
          <a:p>
            <a:pPr marL="182245" indent="-182245" fontAlgn="auto">
              <a:spcBef>
                <a:spcPct val="0"/>
              </a:spcBef>
              <a:spcAft>
                <a:spcPts val="600"/>
              </a:spcAft>
              <a:defRPr/>
            </a:pPr>
            <a:endParaRPr lang="cs-CZ" sz="1400" i="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1D12829B-28FD-D6FF-8AE3-8956247C9534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7D35B479-8415-AA36-4D94-68A586110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C291DC50-A68C-AA0C-125C-4CE82B1B94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11F835FB-BF81-C036-6A90-9A206B9607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7404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Platební podmínky a vykazování kapacity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-182238" y="1520825"/>
            <a:ext cx="8669129" cy="48244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33120" lvl="1" indent="0" fontAlgn="auto">
              <a:spcAft>
                <a:spcPts val="0"/>
              </a:spcAft>
              <a:buNone/>
              <a:defRPr/>
            </a:pPr>
            <a:r>
              <a:rPr lang="cs-CZ" sz="2400" b="1" i="0" dirty="0">
                <a:solidFill>
                  <a:schemeClr val="tx1"/>
                </a:solidFill>
              </a:rPr>
              <a:t>Provoz služby osobní asistence</a:t>
            </a: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endParaRPr lang="cs-CZ" sz="2000" b="1" i="0" dirty="0">
              <a:solidFill>
                <a:schemeClr val="tx1"/>
              </a:solidFill>
            </a:endParaRPr>
          </a:p>
          <a:p>
            <a:pPr marL="1176020" lvl="1" indent="-342900" fontAlgn="auto">
              <a:spcAft>
                <a:spcPts val="0"/>
              </a:spcAft>
              <a:defRPr/>
            </a:pPr>
            <a:r>
              <a:rPr lang="cs-CZ" sz="2000" b="1" i="0" dirty="0">
                <a:solidFill>
                  <a:schemeClr val="tx1"/>
                </a:solidFill>
              </a:rPr>
              <a:t>Indikátor kapacity sociální služby</a:t>
            </a:r>
          </a:p>
          <a:p>
            <a:pPr marL="1176020" lvl="1" indent="-342900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</a:rPr>
              <a:t>Je definován v Metodice</a:t>
            </a:r>
          </a:p>
          <a:p>
            <a:pPr marL="1176020" lvl="1" indent="-342900" fontAlgn="auto">
              <a:spcAft>
                <a:spcPts val="0"/>
              </a:spcAft>
              <a:defRPr/>
            </a:pPr>
            <a:endParaRPr lang="cs-CZ" sz="2000" b="1" i="0" dirty="0">
              <a:solidFill>
                <a:schemeClr val="tx1"/>
              </a:solidFill>
            </a:endParaRPr>
          </a:p>
          <a:p>
            <a:pPr marL="1118870" lvl="1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Představuje měsíční úvazek pracovníka v přímé péči. </a:t>
            </a:r>
          </a:p>
          <a:p>
            <a:pPr marL="1118870" lvl="1" fontAlgn="auto">
              <a:spcAft>
                <a:spcPts val="0"/>
              </a:spcAft>
              <a:defRPr/>
            </a:pPr>
            <a:endParaRPr lang="cs-CZ" sz="2000" i="0" dirty="0">
              <a:solidFill>
                <a:schemeClr val="tx1"/>
              </a:solidFill>
            </a:endParaRPr>
          </a:p>
          <a:p>
            <a:pPr marL="1118870" lvl="1" fontAlgn="auto">
              <a:spcAft>
                <a:spcPts val="0"/>
              </a:spcAft>
              <a:defRPr/>
            </a:pPr>
            <a:r>
              <a:rPr lang="cs-CZ" sz="20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Pokud není úvazek uzavřen po dobu celého měsíce, nelze jej do jednotky započítat.</a:t>
            </a: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 </a:t>
            </a: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endParaRPr lang="cs-CZ" sz="2000" i="0" dirty="0">
              <a:solidFill>
                <a:schemeClr val="tx1"/>
              </a:solidFill>
            </a:endParaRPr>
          </a:p>
          <a:p>
            <a:pPr marL="1118870" lvl="1"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Minimální výše jednotky je stanovena ve smlouvě o poskytnutí dotace.</a:t>
            </a:r>
            <a:endParaRPr lang="cs-CZ" sz="2000" i="0" dirty="0">
              <a:solidFill>
                <a:schemeClr val="tx1"/>
              </a:solidFill>
            </a:endParaRP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endParaRPr lang="cs-CZ" sz="2000" b="1" i="0" dirty="0">
              <a:solidFill>
                <a:schemeClr val="tx1"/>
              </a:solidFill>
            </a:endParaRP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endParaRPr lang="en-US" sz="800" dirty="0"/>
          </a:p>
          <a:p>
            <a:pPr marL="0" lvl="1" indent="9525" algn="just" fontAlgn="auto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cs-CZ" sz="1400" i="0" dirty="0">
              <a:latin typeface="+mj-lt"/>
            </a:endParaRPr>
          </a:p>
          <a:p>
            <a:pPr marL="582295" lvl="1" indent="-182245" fontAlgn="auto">
              <a:spcBef>
                <a:spcPct val="0"/>
              </a:spcBef>
              <a:spcAft>
                <a:spcPts val="600"/>
              </a:spcAft>
              <a:defRPr/>
            </a:pPr>
            <a:endParaRPr lang="cs-CZ" sz="1000" i="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50F69A35-0696-061A-AF11-C2E8B2532876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E9B4D87A-C5FE-4398-A077-E5440A38DA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847B4CB1-8C7A-B28F-B9D8-0271FA65DE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CC36BBDC-DB5B-1419-7492-AFAEA55BC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657664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D0844-1912-3A28-3C71-FFCA0B83C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847726"/>
            <a:ext cx="8220075" cy="67277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6E036A91-8EBB-B2AA-E9D8-7E8E85965268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11188" y="1520501"/>
            <a:ext cx="8208962" cy="4748538"/>
          </a:xfrm>
        </p:spPr>
        <p:txBody>
          <a:bodyPr/>
          <a:lstStyle/>
          <a:p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91C56EE7-B6AA-03BD-843E-98BAFC8C2FCF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5" name="Picture 20">
              <a:extLst>
                <a:ext uri="{FF2B5EF4-FFF2-40B4-BE49-F238E27FC236}">
                  <a16:creationId xmlns:a16="http://schemas.microsoft.com/office/drawing/2014/main" id="{6BE553F5-F707-75EF-7746-57361BD67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1">
              <a:extLst>
                <a:ext uri="{FF2B5EF4-FFF2-40B4-BE49-F238E27FC236}">
                  <a16:creationId xmlns:a16="http://schemas.microsoft.com/office/drawing/2014/main" id="{DFF89439-EB68-4AF3-24CE-C24849C343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38323575-7C3B-0A07-4026-9B1270B229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9" name="Obrázek 8">
            <a:extLst>
              <a:ext uri="{FF2B5EF4-FFF2-40B4-BE49-F238E27FC236}">
                <a16:creationId xmlns:a16="http://schemas.microsoft.com/office/drawing/2014/main" id="{92323148-3D78-9857-7DED-D009EAA401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188" y="736160"/>
            <a:ext cx="8215248" cy="568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310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C66E1-A3D9-4584-2D64-AEB2825A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9092A4A5-5D6A-83F2-8C96-D648D74B06FF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02B4F83-49A6-F32F-DD3C-42677811A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1" y="100013"/>
            <a:ext cx="9116697" cy="661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75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Platební podmínky a vykazování kapacity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295484" y="1282513"/>
            <a:ext cx="8558805" cy="48739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Povinnosti poskytovatele sociální služby jsou uvedeny v č. II a č. III odst. 5 Metodiky - mimo jiné jsou uvedeny </a:t>
            </a:r>
            <a:r>
              <a:rPr lang="cs-CZ" sz="1800" i="0" u="sng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termíny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: </a:t>
            </a:r>
            <a:endParaRPr lang="cs-CZ" sz="1800" i="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400" i="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Hlášení o kapacitě soc. služby</a:t>
            </a:r>
            <a:endParaRPr lang="cs-CZ" sz="1800" b="1" i="0" dirty="0">
              <a:solidFill>
                <a:schemeClr val="tx1"/>
              </a:solidFill>
            </a:endParaRPr>
          </a:p>
          <a:p>
            <a:pPr marL="71882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předložit v rámci monitorovacích období</a:t>
            </a:r>
          </a:p>
          <a:p>
            <a:pPr marL="718820">
              <a:spcAft>
                <a:spcPts val="0"/>
              </a:spcAft>
              <a:buAutoNum type="alphaLcParenR"/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nejpozději do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30. 7. a 31. 1. daného roku 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na předepsaném formuláři (příloha Metodiky č. 4)</a:t>
            </a:r>
            <a:endParaRPr lang="cs-CZ" dirty="0">
              <a:solidFill>
                <a:schemeClr val="tx1"/>
              </a:solidFill>
            </a:endParaRPr>
          </a:p>
          <a:p>
            <a:pPr marL="718820">
              <a:spcAft>
                <a:spcPts val="0"/>
              </a:spcAft>
              <a:buAutoNum type="alphaLcParenR"/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v případě nenaplnění indikátoru kapacity sociální služby vrátit finanční prostředky z poskytnuté dotace na účet MSK nejpozději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do 31. 1. 2027, 2024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(příloha Metodiky č. 8 v rámci průběžného vypořádání dotace) a nejpozději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do 31. 1. 2028 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(příloha Metodiky č. 11 v rámci závěrečného vypořádání dotace)     </a:t>
            </a:r>
            <a:endParaRPr lang="cs-CZ" sz="1800" b="1" i="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endParaRPr lang="cs-CZ" sz="1200" i="0" dirty="0">
              <a:solidFill>
                <a:srgbClr val="FF0000"/>
              </a:solidFill>
            </a:endParaRP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r>
              <a:rPr lang="cs-CZ" sz="1200" b="1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Příloha Metodiky č. 4</a:t>
            </a:r>
            <a:r>
              <a:rPr lang="cs-CZ" sz="12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 - Hlášení o kapacitě sociální služby</a:t>
            </a:r>
            <a:endParaRPr lang="cs-CZ" sz="1200" b="1" i="0" dirty="0">
              <a:solidFill>
                <a:srgbClr val="004289"/>
              </a:solidFill>
              <a:latin typeface="Tahoma"/>
              <a:ea typeface="Tahoma"/>
              <a:cs typeface="Tahoma"/>
            </a:endParaRP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r>
              <a:rPr lang="cs-CZ" sz="1200" b="1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Příloha Metodiky č. 8</a:t>
            </a:r>
            <a:r>
              <a:rPr lang="cs-CZ" sz="12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 - Průběžný přehled o čerpání poskytnutých finančních prostředků – Oznámení o vrácení finančních prostředků </a:t>
            </a:r>
            <a:endParaRPr lang="cs-CZ" sz="1200" i="0" dirty="0">
              <a:solidFill>
                <a:srgbClr val="004289"/>
              </a:solidFill>
            </a:endParaRPr>
          </a:p>
          <a:p>
            <a:pPr marL="833120" lvl="1" indent="0">
              <a:spcAft>
                <a:spcPts val="0"/>
              </a:spcAft>
              <a:buNone/>
              <a:defRPr/>
            </a:pPr>
            <a:r>
              <a:rPr lang="cs-CZ" sz="1200" b="1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Příloha Metodiky č. 11 </a:t>
            </a:r>
            <a:r>
              <a:rPr lang="cs-CZ" sz="12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- Závěrečné finanční vypořádání dotace – Oznámení o vrácení finančních prostředků</a:t>
            </a:r>
            <a:endParaRPr lang="cs-CZ" sz="1200" i="0" dirty="0">
              <a:solidFill>
                <a:srgbClr val="004289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600" i="0" dirty="0">
              <a:solidFill>
                <a:srgbClr val="FF0000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600" i="0" dirty="0">
              <a:solidFill>
                <a:srgbClr val="FF0000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600" i="0" dirty="0">
              <a:solidFill>
                <a:srgbClr val="FF0000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600" i="0" dirty="0">
              <a:solidFill>
                <a:srgbClr val="FF0000"/>
              </a:solidFill>
            </a:endParaRPr>
          </a:p>
          <a:p>
            <a:pPr marL="71882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cs-CZ" sz="800" i="0" dirty="0">
              <a:solidFill>
                <a:srgbClr val="FF0000"/>
              </a:solidFill>
            </a:endParaRPr>
          </a:p>
          <a:p>
            <a:pPr marL="71882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cs-CZ" sz="1400" i="0" dirty="0"/>
          </a:p>
          <a:p>
            <a:pPr fontAlgn="auto">
              <a:spcAft>
                <a:spcPts val="0"/>
              </a:spcAft>
              <a:defRPr/>
            </a:pPr>
            <a:endParaRPr lang="cs-CZ" sz="1400" i="0" dirty="0"/>
          </a:p>
          <a:p>
            <a:pPr marL="0" lvl="1" indent="9525" algn="just" fontAlgn="auto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cs-CZ" sz="1400" i="0" dirty="0">
              <a:latin typeface="+mj-lt"/>
            </a:endParaRPr>
          </a:p>
          <a:p>
            <a:pPr marL="182245" indent="-182245" fontAlgn="auto">
              <a:spcBef>
                <a:spcPct val="0"/>
              </a:spcBef>
              <a:spcAft>
                <a:spcPts val="600"/>
              </a:spcAft>
              <a:defRPr/>
            </a:pPr>
            <a:endParaRPr lang="cs-CZ" sz="1400" i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Zástupný symbol pro obsah 14"/>
          <p:cNvSpPr txBox="1">
            <a:spLocks/>
          </p:cNvSpPr>
          <p:nvPr/>
        </p:nvSpPr>
        <p:spPr>
          <a:xfrm>
            <a:off x="107950" y="1557338"/>
            <a:ext cx="1584325" cy="4751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i="0" dirty="0">
              <a:solidFill>
                <a:schemeClr val="tx1"/>
              </a:solidFill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400" i="0" dirty="0">
              <a:solidFill>
                <a:schemeClr val="tx1"/>
              </a:solidFill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47942347-3A66-B1B1-AFB6-C369A8F70053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EC4B6F91-47EE-CD88-A6C0-BB9660FB8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0F69A158-D0C2-DCF9-323E-D926769AB0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DDF89846-079A-2341-8000-5BA01414C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264633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Platební podmínky a vyúčtování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295484" y="1282513"/>
            <a:ext cx="8558805" cy="48739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Povinnosti poskytovatele sociální služby jsou uvedeny v č. III odst. 5 Metodiky - mimo jiné jsou uvedeny </a:t>
            </a:r>
            <a:r>
              <a:rPr lang="cs-CZ" sz="1800" i="0" u="sng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termíny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: </a:t>
            </a:r>
            <a:endParaRPr lang="cs-CZ" sz="1800" i="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400" i="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800" b="1" i="0" dirty="0">
                <a:solidFill>
                  <a:schemeClr val="tx1"/>
                </a:solidFill>
              </a:rPr>
              <a:t> Vyúčtování dotace</a:t>
            </a:r>
          </a:p>
          <a:p>
            <a:pPr marL="71882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předložit nejpozději do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31. 1. 2027 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na předepsaných formulářích 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průběžný přehled o čerpání poskytnutých finančních prostředků </a:t>
            </a:r>
          </a:p>
          <a:p>
            <a:pPr marL="375920" indent="0">
              <a:spcAft>
                <a:spcPts val="0"/>
              </a:spcAft>
              <a:buNone/>
              <a:defRPr/>
            </a:pP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        </a:t>
            </a:r>
            <a:r>
              <a:rPr lang="cs-CZ" sz="14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Příloha Metodiky č. 6 – Přehled čerpání dotace</a:t>
            </a:r>
            <a:endParaRPr lang="cs-CZ" dirty="0">
              <a:solidFill>
                <a:srgbClr val="004289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r>
              <a:rPr lang="cs-CZ" sz="14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	Příloha Metodiky č. 7 – Čestné prohlášení</a:t>
            </a:r>
          </a:p>
          <a:p>
            <a:pPr marL="375920" indent="0" fontAlgn="auto">
              <a:spcAft>
                <a:spcPts val="0"/>
              </a:spcAft>
              <a:buNone/>
              <a:defRPr/>
            </a:pPr>
            <a:r>
              <a:rPr lang="cs-CZ" sz="14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	Příloha Metodiky č. 8 – Oznámení o vrácení finančních prostředků</a:t>
            </a:r>
          </a:p>
          <a:p>
            <a:pPr marL="375920" indent="0" fontAlgn="auto">
              <a:spcAft>
                <a:spcPts val="0"/>
              </a:spcAft>
              <a:buNone/>
              <a:defRPr/>
            </a:pPr>
            <a:r>
              <a:rPr lang="cs-CZ" sz="1400" i="0" dirty="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	</a:t>
            </a:r>
          </a:p>
          <a:p>
            <a:pPr marL="718820" fontAlgn="auto">
              <a:spcAft>
                <a:spcPts val="0"/>
              </a:spcAft>
              <a:buFont typeface="+mj-lt"/>
              <a:buAutoNum type="alphaLcParenR" startAt="2"/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předložit nejpozději do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31. 1. 2028 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na předepsaných formulářích 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závěrečné finanční vypořádání dotace </a:t>
            </a:r>
            <a:endParaRPr lang="cs-CZ" sz="1800" i="0" dirty="0">
              <a:solidFill>
                <a:schemeClr val="tx1"/>
              </a:solidFill>
            </a:endParaRP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r>
              <a:rPr lang="cs-CZ" sz="1400" i="0" dirty="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	</a:t>
            </a:r>
            <a:r>
              <a:rPr lang="cs-CZ" sz="14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Příloha Metodiky č. 9 – Přehled čerpání dotace</a:t>
            </a: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r>
              <a:rPr lang="cs-CZ" sz="14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	Příloha Metodiky č. 10 – Čestné prohlášení</a:t>
            </a: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r>
              <a:rPr lang="cs-CZ" sz="14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 Příloha Metodiky č. 11 – Oznámení o vrácení finančních prostředků</a:t>
            </a: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endParaRPr lang="cs-CZ" sz="1400" i="0" dirty="0">
              <a:solidFill>
                <a:srgbClr val="FF0000"/>
              </a:solidFill>
              <a:latin typeface="Tahoma"/>
              <a:ea typeface="Tahoma"/>
              <a:cs typeface="Tahoma"/>
            </a:endParaRPr>
          </a:p>
          <a:p>
            <a:pPr marL="833120" lvl="1" indent="0" fontAlgn="auto">
              <a:spcAft>
                <a:spcPts val="0"/>
              </a:spcAft>
              <a:buNone/>
              <a:defRPr/>
            </a:pPr>
            <a:endParaRPr lang="cs-CZ" sz="1200" i="0" dirty="0">
              <a:solidFill>
                <a:srgbClr val="FF0000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600" i="0" dirty="0">
              <a:solidFill>
                <a:srgbClr val="FF0000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600" i="0" dirty="0">
              <a:solidFill>
                <a:srgbClr val="FF0000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600" i="0" dirty="0">
              <a:solidFill>
                <a:srgbClr val="FF0000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600" i="0" dirty="0">
              <a:solidFill>
                <a:srgbClr val="FF0000"/>
              </a:solidFill>
            </a:endParaRPr>
          </a:p>
          <a:p>
            <a:pPr marL="71882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cs-CZ" sz="800" i="0" dirty="0">
              <a:solidFill>
                <a:srgbClr val="FF0000"/>
              </a:solidFill>
            </a:endParaRPr>
          </a:p>
          <a:p>
            <a:pPr marL="71882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cs-CZ" sz="1400" i="0" dirty="0"/>
          </a:p>
          <a:p>
            <a:pPr fontAlgn="auto">
              <a:spcAft>
                <a:spcPts val="0"/>
              </a:spcAft>
              <a:defRPr/>
            </a:pPr>
            <a:endParaRPr lang="cs-CZ" sz="1400" i="0" dirty="0"/>
          </a:p>
          <a:p>
            <a:pPr marL="0" lvl="1" indent="9525" algn="just" fontAlgn="auto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cs-CZ" sz="1400" i="0" dirty="0">
              <a:latin typeface="+mj-lt"/>
            </a:endParaRPr>
          </a:p>
          <a:p>
            <a:pPr marL="182245" indent="-182245" fontAlgn="auto">
              <a:spcBef>
                <a:spcPct val="0"/>
              </a:spcBef>
              <a:spcAft>
                <a:spcPts val="600"/>
              </a:spcAft>
              <a:defRPr/>
            </a:pPr>
            <a:endParaRPr lang="cs-CZ" sz="1400" i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Zástupný symbol pro obsah 14"/>
          <p:cNvSpPr txBox="1">
            <a:spLocks/>
          </p:cNvSpPr>
          <p:nvPr/>
        </p:nvSpPr>
        <p:spPr>
          <a:xfrm>
            <a:off x="107950" y="1557338"/>
            <a:ext cx="1584325" cy="4751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i="0" dirty="0">
              <a:solidFill>
                <a:schemeClr val="tx1"/>
              </a:solidFill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400" i="0" dirty="0">
              <a:solidFill>
                <a:schemeClr val="tx1"/>
              </a:solidFill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87AAB6EF-81A6-57D2-8D71-F3E7A30101B5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5CDBD357-947F-E191-DF16-7093338AA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EF665DB7-0593-6A96-D807-78AF6487B0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A3766DAE-09F0-1995-0D08-055E593C6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763725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526919" y="713128"/>
            <a:ext cx="8243197" cy="956419"/>
          </a:xfrm>
        </p:spPr>
        <p:txBody>
          <a:bodyPr/>
          <a:lstStyle/>
          <a:p>
            <a:r>
              <a:rPr lang="cs-CZ" sz="2600" dirty="0">
                <a:latin typeface="Tahoma"/>
                <a:ea typeface="Tahoma"/>
                <a:cs typeface="Tahoma"/>
              </a:rPr>
              <a:t>Jak předložit vyúčtování dotace a hlášení o kapacitě soc. služby?</a:t>
            </a:r>
            <a:endParaRPr lang="cs-CZ" altLang="cs-CZ" sz="2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295484" y="1687538"/>
            <a:ext cx="8558806" cy="446893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endParaRPr lang="cs-CZ" sz="400" i="0" dirty="0"/>
          </a:p>
          <a:p>
            <a:pPr marL="718820" fontAlgn="auto">
              <a:spcAft>
                <a:spcPts val="0"/>
              </a:spcAft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Formuláře je nutné vyplnit a odeslat v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Informačním systému sociálních služeb (IS SS) </a:t>
            </a:r>
            <a:r>
              <a:rPr lang="cs-CZ" sz="1800" i="0" dirty="0">
                <a:latin typeface="Tahoma"/>
                <a:ea typeface="Tahoma"/>
                <a:cs typeface="Tahoma"/>
                <a:hlinkClick r:id="rId3"/>
              </a:rPr>
              <a:t>https://portal.msk.cz/aplikace/isss/</a:t>
            </a:r>
            <a:endParaRPr lang="cs-CZ" sz="1800" i="0" dirty="0">
              <a:latin typeface="Tahoma"/>
              <a:ea typeface="Tahoma"/>
              <a:cs typeface="Tahoma"/>
            </a:endParaRPr>
          </a:p>
          <a:p>
            <a:pPr marL="718820" fontAlgn="auto">
              <a:spcAft>
                <a:spcPts val="0"/>
              </a:spcAft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následně vyexportovat do formátu „</a:t>
            </a:r>
            <a:r>
              <a:rPr lang="cs-CZ" sz="1800" i="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pdf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“</a:t>
            </a:r>
          </a:p>
          <a:p>
            <a:pPr marL="718820" fontAlgn="auto">
              <a:spcAft>
                <a:spcPts val="0"/>
              </a:spcAft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opatřit podpisem osoby oprávněné jednat za poskytovatele soc.sl.</a:t>
            </a:r>
          </a:p>
          <a:p>
            <a:pPr marL="718820" fontAlgn="auto">
              <a:spcAft>
                <a:spcPts val="0"/>
              </a:spcAft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doručit prostřednictvím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pošty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nebo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datové schránky 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nebo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osobně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na podatelnu krajského úřadu </a:t>
            </a:r>
            <a:endParaRPr lang="cs-CZ" sz="1800" i="0" dirty="0">
              <a:solidFill>
                <a:schemeClr val="tx1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800" i="0" dirty="0">
              <a:solidFill>
                <a:srgbClr val="FF0000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r>
              <a:rPr lang="cs-CZ" sz="1800" i="0" dirty="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Výjimka: 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Příloha Metodiky č. 4 – Hlášení o kapacitě sociální služby</a:t>
            </a:r>
          </a:p>
          <a:p>
            <a:pPr marL="661670" indent="-285750">
              <a:spcAft>
                <a:spcPts val="0"/>
              </a:spcAft>
              <a:defRPr/>
            </a:pPr>
            <a:r>
              <a:rPr lang="cs-CZ" sz="1800" i="0" dirty="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nevyplňuje se v IS SS, 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tabulka je ve formátu "</a:t>
            </a:r>
            <a:r>
              <a:rPr lang="cs-CZ" sz="1800" i="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xlsx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"</a:t>
            </a:r>
            <a:endParaRPr lang="cs-CZ" sz="1800" dirty="0">
              <a:solidFill>
                <a:schemeClr val="tx1"/>
              </a:solidFill>
            </a:endParaRPr>
          </a:p>
          <a:p>
            <a:pPr marL="661670" indent="-285750" fontAlgn="auto">
              <a:spcAft>
                <a:spcPts val="0"/>
              </a:spcAft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vyplněnou a podepsanou tabulku doručit prostřednictvím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pošty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nebo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datové schránky 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nebo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osobně</a:t>
            </a: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na podatelnu krajského úřadu</a:t>
            </a: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800" i="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marL="661670" indent="-285750" fontAlgn="auto">
              <a:spcAft>
                <a:spcPts val="0"/>
              </a:spcAft>
              <a:defRPr/>
            </a:pPr>
            <a:endParaRPr lang="cs-CZ" sz="1800" i="0" dirty="0">
              <a:solidFill>
                <a:schemeClr val="tx1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r>
              <a:rPr lang="cs-CZ" sz="1800" i="0" dirty="0">
                <a:solidFill>
                  <a:srgbClr val="FF0000"/>
                </a:solidFill>
              </a:rPr>
              <a:t> </a:t>
            </a: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800" i="0" dirty="0">
              <a:solidFill>
                <a:srgbClr val="FF0000"/>
              </a:solidFill>
            </a:endParaRPr>
          </a:p>
          <a:p>
            <a:pPr marL="71882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cs-CZ" sz="1400" i="0" dirty="0"/>
          </a:p>
          <a:p>
            <a:pPr fontAlgn="auto">
              <a:spcAft>
                <a:spcPts val="0"/>
              </a:spcAft>
              <a:defRPr/>
            </a:pPr>
            <a:endParaRPr lang="cs-CZ" sz="1400" i="0" dirty="0"/>
          </a:p>
          <a:p>
            <a:pPr marL="0" lvl="1" indent="9525" algn="just" fontAlgn="auto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cs-CZ" sz="1400" i="0" dirty="0">
              <a:latin typeface="+mj-lt"/>
            </a:endParaRPr>
          </a:p>
          <a:p>
            <a:pPr marL="182245" indent="-182245" fontAlgn="auto">
              <a:spcBef>
                <a:spcPct val="0"/>
              </a:spcBef>
              <a:spcAft>
                <a:spcPts val="600"/>
              </a:spcAft>
              <a:defRPr/>
            </a:pPr>
            <a:endParaRPr lang="cs-CZ" sz="1400" i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Zástupný symbol pro obsah 14"/>
          <p:cNvSpPr txBox="1">
            <a:spLocks/>
          </p:cNvSpPr>
          <p:nvPr/>
        </p:nvSpPr>
        <p:spPr>
          <a:xfrm>
            <a:off x="107950" y="1557338"/>
            <a:ext cx="1584325" cy="4751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i="0" dirty="0">
              <a:solidFill>
                <a:schemeClr val="tx1"/>
              </a:solidFill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400" i="0" dirty="0">
              <a:solidFill>
                <a:schemeClr val="tx1"/>
              </a:solidFill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A0ECB214-D2EF-2C91-83CE-2BE1B9B39264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8E599275-D4E8-F1F2-2F8D-B70B8C12C3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7DCB9498-02BC-1431-B81D-CE36AFDFF7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710E534E-6466-BF85-B689-67C0F58626E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075942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1031749" y="-237098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88406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Uznatelné náklady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345158" y="1631763"/>
            <a:ext cx="8426433" cy="481058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2000" i="0" dirty="0">
                <a:solidFill>
                  <a:schemeClr val="tx1"/>
                </a:solidFill>
              </a:rPr>
              <a:t>Uznatelný náklad sociální služby, který lze hradit v rámci dotace z projektu, je náklad, který:</a:t>
            </a:r>
          </a:p>
          <a:p>
            <a:pPr marL="622300"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00" i="1" dirty="0">
              <a:solidFill>
                <a:schemeClr val="tx1"/>
              </a:solidFill>
            </a:endParaRPr>
          </a:p>
          <a:p>
            <a:pPr marL="622300"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solidFill>
                  <a:schemeClr val="tx1"/>
                </a:solidFill>
              </a:rPr>
              <a:t>vyhovuje zásadám účelnosti, efektivnosti a hospodárnosti podle zákona č. 320/2011 Sb., o finanční kontrole,</a:t>
            </a:r>
          </a:p>
          <a:p>
            <a:pPr marL="622300"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solidFill>
                  <a:schemeClr val="tx1"/>
                </a:solidFill>
              </a:rPr>
              <a:t>byl vynaložen v souladu s podmínkami Metodiky,</a:t>
            </a:r>
          </a:p>
          <a:p>
            <a:pPr marL="622300"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solidFill>
                  <a:schemeClr val="tx1"/>
                </a:solidFill>
              </a:rPr>
              <a:t>vznikl v období realizace sociální služby v rámci projektu, </a:t>
            </a:r>
          </a:p>
          <a:p>
            <a:pPr marL="622300"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byl uhrazen v období realizace sociální služby, nebo časově a věcně souvisí s obdobím realizace sociální služby v rámci projektu a bude uhrazen do 1 měsíce po ukončení poskytování sociální služby v rámci Projektu, nejpozději však do 31. 1. 2028,</a:t>
            </a:r>
          </a:p>
          <a:p>
            <a:pPr marL="622300"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solidFill>
                  <a:schemeClr val="tx1"/>
                </a:solidFill>
              </a:rPr>
              <a:t>nepřekračuje nákladové limity stanovené ve smlouvě.</a:t>
            </a:r>
          </a:p>
          <a:p>
            <a:pPr fontAlgn="auto">
              <a:spcAft>
                <a:spcPts val="0"/>
              </a:spcAft>
              <a:defRPr/>
            </a:pPr>
            <a:endParaRPr lang="cs-CZ" sz="1800" i="0" dirty="0">
              <a:solidFill>
                <a:schemeClr val="tx1"/>
              </a:solidFill>
            </a:endParaRPr>
          </a:p>
          <a:p>
            <a:pPr marL="285750" lvl="1" algn="just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Výčet uznatelných a neuznatelných nákladů je uveden v čl. IV odst. 1 a 2 Metodiky, v zásadě je stejný jako v dotačním programu z kapitoly 313.</a:t>
            </a:r>
          </a:p>
          <a:p>
            <a:pPr marL="182245" indent="-182245" fontAlgn="auto">
              <a:spcBef>
                <a:spcPct val="0"/>
              </a:spcBef>
              <a:spcAft>
                <a:spcPts val="600"/>
              </a:spcAft>
              <a:defRPr/>
            </a:pPr>
            <a:endParaRPr lang="cs-CZ" sz="1400" i="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80BA374E-21B8-D434-801E-91221C84D003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4F27955D-2491-6188-62FC-A0B78DDC8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E00211B6-9D44-7E09-1E15-9AC7A65B2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CB0DC90D-DD69-2E58-C8F6-6AB2B0465B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13728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Platební podmínky a vyrovnávací platba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152400" y="1232665"/>
            <a:ext cx="8449340" cy="507606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endParaRPr lang="cs-CZ" sz="1600" i="0" dirty="0">
              <a:solidFill>
                <a:schemeClr val="tx1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Další povinnosti poskytovatele sociálních služeb</a:t>
            </a:r>
          </a:p>
          <a:p>
            <a:pPr marL="375920" indent="0">
              <a:spcAft>
                <a:spcPts val="0"/>
              </a:spcAft>
              <a:buNone/>
              <a:defRPr/>
            </a:pPr>
            <a:endParaRPr lang="cs-CZ" sz="1200" b="1" i="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marL="661670" indent="-285750">
              <a:spcAft>
                <a:spcPts val="0"/>
              </a:spcAft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neprodleně, nejpozději však do 10 dnů, informovat Moravskoslezský kraj o všech změnách souvisejících s poskytováním sociální služby či identifikačními údaji příjemce či o změně účtu.</a:t>
            </a:r>
          </a:p>
          <a:p>
            <a:pPr marL="375920" indent="0">
              <a:spcAft>
                <a:spcPts val="0"/>
              </a:spcAft>
              <a:buNone/>
              <a:defRPr/>
            </a:pPr>
            <a:endParaRPr lang="cs-CZ" sz="1800" i="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marL="661670" indent="-285750">
              <a:spcAft>
                <a:spcPts val="0"/>
              </a:spcAft>
              <a:defRPr/>
            </a:pPr>
            <a:r>
              <a:rPr lang="cs-CZ" sz="1800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v případě nutnosti změny indikátorů či nákladových limitů podat řádně odůvodněnou žádost nejpozději </a:t>
            </a:r>
            <a:r>
              <a:rPr lang="cs-CZ" sz="1800" b="1" i="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do 31. 10. 2027</a:t>
            </a:r>
          </a:p>
          <a:p>
            <a:pPr marL="375920" indent="0">
              <a:spcAft>
                <a:spcPts val="0"/>
              </a:spcAft>
              <a:buNone/>
              <a:defRPr/>
            </a:pPr>
            <a:endParaRPr lang="cs-CZ" sz="1800" b="1" i="0" dirty="0">
              <a:solidFill>
                <a:schemeClr val="tx1"/>
              </a:solidFill>
            </a:endParaRPr>
          </a:p>
          <a:p>
            <a:pPr marL="375920" indent="0" fontAlgn="auto">
              <a:spcAft>
                <a:spcPts val="0"/>
              </a:spcAft>
              <a:buNone/>
              <a:defRPr/>
            </a:pPr>
            <a:endParaRPr lang="cs-CZ" sz="1200" i="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marL="375920" indent="0">
              <a:spcAft>
                <a:spcPts val="0"/>
              </a:spcAft>
              <a:buNone/>
              <a:defRPr/>
            </a:pPr>
            <a:r>
              <a:rPr lang="cs-CZ" sz="1400" i="0" dirty="0">
                <a:solidFill>
                  <a:srgbClr val="004289"/>
                </a:solidFill>
                <a:latin typeface="Tahoma"/>
                <a:ea typeface="Tahoma"/>
                <a:cs typeface="Tahoma"/>
              </a:rPr>
              <a:t>     Příloha Metodiky č. 5 – Žádost o změnu závazných ukazatelů pro čerpání dotace</a:t>
            </a:r>
            <a:endParaRPr lang="cs-CZ" dirty="0"/>
          </a:p>
        </p:txBody>
      </p:sp>
      <p:sp>
        <p:nvSpPr>
          <p:cNvPr id="17" name="Zástupný symbol pro obsah 14"/>
          <p:cNvSpPr txBox="1">
            <a:spLocks/>
          </p:cNvSpPr>
          <p:nvPr/>
        </p:nvSpPr>
        <p:spPr>
          <a:xfrm>
            <a:off x="107950" y="1557338"/>
            <a:ext cx="1584325" cy="4751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i="0" dirty="0">
              <a:solidFill>
                <a:schemeClr val="tx1"/>
              </a:solidFill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marL="0" lvl="1" indent="0"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500" b="1" i="0" dirty="0">
              <a:latin typeface="+mn-lt"/>
            </a:endParaRPr>
          </a:p>
          <a:p>
            <a:pPr fontAlgn="auto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cs-CZ" sz="1400" i="0" dirty="0">
              <a:solidFill>
                <a:schemeClr val="tx1"/>
              </a:solidFill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9CAD62C0-E370-B9B2-FEE3-215C7B88C8FF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FE912B90-4219-BE5E-748F-49C385030D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BEA232FC-22C8-F451-414F-486A84904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B814EDA7-AD98-5866-1DA7-A5F7A03BBF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1781810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Kontrola projektu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3804" y="1344750"/>
            <a:ext cx="7664058" cy="5906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defRPr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Kontrola ze strany KÚ MSK – min. 1x za dobu trvání projektu</a:t>
            </a:r>
          </a:p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defRPr/>
            </a:pPr>
            <a:endParaRPr lang="cs-CZ" sz="18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defRPr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Předmětem kontroly:</a:t>
            </a:r>
          </a:p>
          <a:p>
            <a:pPr marL="285750" indent="-285750"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ověření správnosti použití poskytnuté dotace (časové a věcné použití) </a:t>
            </a:r>
          </a:p>
          <a:p>
            <a:pPr marL="285750" indent="-285750"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soulad se smlouvou</a:t>
            </a:r>
          </a:p>
          <a:p>
            <a:pPr marL="285750" indent="-285750"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soulad s podmínkami dotačního programu</a:t>
            </a:r>
          </a:p>
          <a:p>
            <a:pPr marL="285750" indent="-285750"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buFont typeface="Arial" panose="020B0604020202020204" pitchFamily="34" charset="0"/>
              <a:buChar char="•"/>
              <a:defRPr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soulad s metodikou projektu </a:t>
            </a:r>
          </a:p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defRPr/>
            </a:pPr>
            <a:endParaRPr lang="cs-CZ" sz="18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defRPr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Probíhá podle zákona o finanční kontrole. </a:t>
            </a:r>
          </a:p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defRPr/>
            </a:pPr>
            <a:r>
              <a:rPr lang="cs-CZ" sz="18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Realizují ji zástupci odboru kontroly KÚ MSK. </a:t>
            </a:r>
          </a:p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defRPr/>
            </a:pPr>
            <a:endParaRPr lang="cs-CZ" sz="18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defRPr/>
            </a:pPr>
            <a:r>
              <a:rPr lang="cs-CZ" sz="1800" i="0" dirty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velkou pravděpodobností můžeme očekávat také kontrolu MPSV, která si vybere nějaký vzorek služeb, které zkontroluje. Budou se zaměřovat pouze na prokázání dodržení úvazků. </a:t>
            </a:r>
          </a:p>
          <a:p>
            <a:pPr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defRPr/>
            </a:pPr>
            <a:endParaRPr lang="cs-CZ" sz="18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buFont typeface="Arial" panose="020B0604020202020204" pitchFamily="34" charset="0"/>
              <a:buChar char="•"/>
              <a:defRPr/>
            </a:pPr>
            <a:endParaRPr lang="cs-CZ" sz="18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buFont typeface="Arial" panose="020B0604020202020204" pitchFamily="34" charset="0"/>
              <a:buChar char="•"/>
              <a:defRPr/>
            </a:pPr>
            <a:endParaRPr lang="cs-CZ" sz="18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FA1C3AB5-C25F-DAE3-E350-8D8C2E32D0A5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5" name="Picture 20">
              <a:extLst>
                <a:ext uri="{FF2B5EF4-FFF2-40B4-BE49-F238E27FC236}">
                  <a16:creationId xmlns:a16="http://schemas.microsoft.com/office/drawing/2014/main" id="{F2D7CB90-861C-188C-BEB0-3559AB12C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1">
              <a:extLst>
                <a:ext uri="{FF2B5EF4-FFF2-40B4-BE49-F238E27FC236}">
                  <a16:creationId xmlns:a16="http://schemas.microsoft.com/office/drawing/2014/main" id="{68278117-43BB-3FF3-DA85-D40620C14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C7444A72-83DA-EF6C-8401-81DAB35D5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05372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107950" y="109855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1008062" y="821796"/>
            <a:ext cx="7127875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Projekt Podpora služeb osobní asistence v MSK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03392" y="1538053"/>
            <a:ext cx="8311082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0" dirty="0">
                <a:solidFill>
                  <a:schemeClr val="tx1"/>
                </a:solidFill>
              </a:rPr>
              <a:t>Operačního program Zaměstnanost plus </a:t>
            </a:r>
          </a:p>
          <a:p>
            <a:pPr marL="0" indent="0">
              <a:buNone/>
            </a:pPr>
            <a:r>
              <a:rPr lang="cs-CZ" sz="2000" b="1" i="0" dirty="0">
                <a:solidFill>
                  <a:schemeClr val="tx1"/>
                </a:solidFill>
              </a:rPr>
              <a:t>- </a:t>
            </a:r>
            <a:r>
              <a:rPr lang="cs-CZ" sz="2000" i="0" dirty="0">
                <a:solidFill>
                  <a:schemeClr val="tx1"/>
                </a:solidFill>
              </a:rPr>
              <a:t>projekt</a:t>
            </a:r>
            <a:r>
              <a:rPr lang="cs-CZ" sz="2000" b="1" i="0" dirty="0">
                <a:solidFill>
                  <a:schemeClr val="tx1"/>
                </a:solidFill>
              </a:rPr>
              <a:t> </a:t>
            </a:r>
            <a:r>
              <a:rPr lang="cs-CZ" sz="2000" i="0" dirty="0">
                <a:solidFill>
                  <a:schemeClr val="tx1"/>
                </a:solidFill>
              </a:rPr>
              <a:t>schválen 2. 5. 2025</a:t>
            </a:r>
          </a:p>
          <a:p>
            <a:pPr marL="0" indent="0">
              <a:buNone/>
            </a:pPr>
            <a:r>
              <a:rPr lang="cs-CZ" sz="900" b="1" i="0" dirty="0">
                <a:solidFill>
                  <a:schemeClr val="tx1"/>
                </a:solidFill>
              </a:rPr>
              <a:t> </a:t>
            </a:r>
            <a:br>
              <a:rPr lang="cs-CZ" sz="2000" b="1" i="0" dirty="0">
                <a:solidFill>
                  <a:schemeClr val="tx1"/>
                </a:solidFill>
              </a:rPr>
            </a:br>
            <a:endParaRPr lang="cs-CZ" sz="2000" b="1" i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0" dirty="0">
                <a:solidFill>
                  <a:schemeClr val="tx1"/>
                </a:solidFill>
              </a:rPr>
              <a:t>Výzva:</a:t>
            </a:r>
            <a:r>
              <a:rPr lang="cs-CZ" sz="2000" i="0" dirty="0">
                <a:solidFill>
                  <a:schemeClr val="tx1"/>
                </a:solidFill>
              </a:rPr>
              <a:t> 03_22_003 - Zajištění dostupnosti sociálních služeb 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SzPct val="95000"/>
            </a:pPr>
            <a:r>
              <a:rPr lang="cs-CZ" altLang="cs-CZ" sz="2100" i="0" dirty="0">
                <a:solidFill>
                  <a:schemeClr val="tx1"/>
                </a:solidFill>
              </a:rPr>
              <a:t>Dílčí alokace pro MSK - 30 mil. Kč </a:t>
            </a:r>
            <a:r>
              <a:rPr lang="pl-PL" sz="2100" i="0" dirty="0">
                <a:solidFill>
                  <a:schemeClr val="tx1"/>
                </a:solidFill>
              </a:rPr>
              <a:t>pouze na podporu a rozvoj služeb osobní asistence</a:t>
            </a:r>
          </a:p>
          <a:p>
            <a:pPr marL="0" indent="0" fontAlgn="auto">
              <a:spcBef>
                <a:spcPts val="600"/>
              </a:spcBef>
              <a:spcAft>
                <a:spcPts val="600"/>
              </a:spcAft>
              <a:buSzPct val="95000"/>
              <a:buNone/>
            </a:pPr>
            <a:endParaRPr lang="cs-CZ" altLang="cs-CZ" sz="200" i="0" dirty="0">
              <a:solidFill>
                <a:schemeClr val="tx1"/>
              </a:solidFill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SzPct val="95000"/>
              <a:buNone/>
            </a:pPr>
            <a:r>
              <a:rPr lang="cs-CZ" sz="2000" b="1" i="0" dirty="0">
                <a:solidFill>
                  <a:schemeClr val="tx1"/>
                </a:solidFill>
              </a:rPr>
              <a:t>Připravovaný projekt:</a:t>
            </a:r>
            <a:r>
              <a:rPr lang="cs-CZ" sz="2000" i="0" dirty="0">
                <a:solidFill>
                  <a:schemeClr val="tx1"/>
                </a:solidFill>
              </a:rPr>
              <a:t> Podpora služeb osobní asistence v MSK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SzPct val="95000"/>
            </a:pPr>
            <a:r>
              <a:rPr lang="cs-CZ" altLang="cs-CZ" sz="2000" i="0" dirty="0">
                <a:solidFill>
                  <a:schemeClr val="tx1"/>
                </a:solidFill>
              </a:rPr>
              <a:t>Období realizace projektu 1. 1. 2026 – 30. 6. 2028</a:t>
            </a:r>
          </a:p>
          <a:p>
            <a:pPr lvl="1" algn="just" fontAlgn="auto">
              <a:spcBef>
                <a:spcPts val="600"/>
              </a:spcBef>
              <a:spcAft>
                <a:spcPts val="600"/>
              </a:spcAft>
              <a:buSzPct val="95000"/>
            </a:pPr>
            <a:r>
              <a:rPr lang="cs-CZ" altLang="cs-CZ" sz="1600" i="0" dirty="0">
                <a:solidFill>
                  <a:schemeClr val="tx1"/>
                </a:solidFill>
              </a:rPr>
              <a:t>Poskytování služeb 1. 1. 2026 – 31. 12. 2027</a:t>
            </a:r>
          </a:p>
          <a:p>
            <a:pPr lvl="1" algn="just" fontAlgn="auto">
              <a:spcBef>
                <a:spcPts val="600"/>
              </a:spcBef>
              <a:spcAft>
                <a:spcPts val="600"/>
              </a:spcAft>
              <a:buSzPct val="95000"/>
            </a:pPr>
            <a:r>
              <a:rPr lang="cs-CZ" altLang="cs-CZ" sz="1600" i="0" dirty="0">
                <a:solidFill>
                  <a:schemeClr val="tx1"/>
                </a:solidFill>
              </a:rPr>
              <a:t>Kontrola služeb      1. 2. 2027 – 30. 06. 2028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SzPct val="95000"/>
            </a:pPr>
            <a:endParaRPr lang="cs-CZ" sz="2100" i="0" dirty="0">
              <a:solidFill>
                <a:schemeClr val="tx1"/>
              </a:solidFill>
            </a:endParaRPr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SzPct val="95000"/>
            </a:pPr>
            <a:endParaRPr lang="cs-CZ" altLang="cs-CZ" sz="2100" i="0" dirty="0">
              <a:solidFill>
                <a:schemeClr val="tx1"/>
              </a:solidFill>
            </a:endParaRPr>
          </a:p>
          <a:p>
            <a:endParaRPr lang="cs-CZ" altLang="cs-CZ" sz="2000" i="0" dirty="0">
              <a:solidFill>
                <a:schemeClr val="tx1"/>
              </a:solidFill>
            </a:endParaRPr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SzPct val="95000"/>
            </a:pPr>
            <a:endParaRPr lang="cs-CZ" altLang="cs-CZ" sz="2000" i="0" dirty="0">
              <a:solidFill>
                <a:schemeClr val="tx1"/>
              </a:solidFill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5E79E4B1-A247-3F90-924A-4B70E53A61DD}"/>
              </a:ext>
            </a:extLst>
          </p:cNvPr>
          <p:cNvGrpSpPr/>
          <p:nvPr/>
        </p:nvGrpSpPr>
        <p:grpSpPr>
          <a:xfrm>
            <a:off x="377954" y="146444"/>
            <a:ext cx="6489117" cy="742080"/>
            <a:chOff x="0" y="0"/>
            <a:chExt cx="4504055" cy="557530"/>
          </a:xfrm>
        </p:grpSpPr>
        <p:pic>
          <p:nvPicPr>
            <p:cNvPr id="3" name="Picture 20">
              <a:extLst>
                <a:ext uri="{FF2B5EF4-FFF2-40B4-BE49-F238E27FC236}">
                  <a16:creationId xmlns:a16="http://schemas.microsoft.com/office/drawing/2014/main" id="{08823D2F-9A81-4508-246E-D01A51684D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1">
              <a:extLst>
                <a:ext uri="{FF2B5EF4-FFF2-40B4-BE49-F238E27FC236}">
                  <a16:creationId xmlns:a16="http://schemas.microsoft.com/office/drawing/2014/main" id="{B5B81121-18BF-7CAC-273C-2E9B8E1ED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C8B7EA10-AB79-6633-9C2A-CEF31FD6C0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6834817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Kontrola projektu – nejčastější nesrovnalosti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73882" y="1282513"/>
            <a:ext cx="8480407" cy="526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 Na sociální službu naúčtován náklad, který náleží jiné sociální službě.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 Náklad nesouvisí s účelem poskytování sociální služby.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 Náklad vznikl a byl uhrazen před realizací projektu.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 Osobní náklady:</a:t>
            </a:r>
          </a:p>
          <a:p>
            <a:pPr marL="752231" lvl="1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u zaměstnanců s dělenými úvazky, tzn., že pracují ve více sociálních službách vykazovat osobní náklady dle příslušného úvazku, např. hrubá mzda 20.000 Kč, úvazek 0,5, do nákladu dané sociální služby zaúčtovat 10.000 Kč,</a:t>
            </a:r>
          </a:p>
          <a:p>
            <a:pPr marL="752231" lvl="1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Zákonné pojištění odpovědnosti zaměstnavatele (Kooperativa), vykazovat pojištění zaměstnanců podle zařazení do přímé péče nebo ostatní,</a:t>
            </a:r>
          </a:p>
          <a:p>
            <a:pPr marL="752231" lvl="1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při kontrole </a:t>
            </a:r>
            <a:r>
              <a:rPr lang="cs-CZ" sz="1800" i="0" u="sng" dirty="0"/>
              <a:t>nevykazovat u zaměstnanců úvazky v přímé a nepřímé péči </a:t>
            </a:r>
            <a:r>
              <a:rPr lang="cs-CZ" sz="1800" b="1" i="0" u="sng" dirty="0"/>
              <a:t>v hodinách</a:t>
            </a:r>
            <a:r>
              <a:rPr lang="cs-CZ" sz="1800" i="0" dirty="0"/>
              <a:t>, ale úvazky ve formátu např. 0,8, zaokrouhleno na 1 desetinné místo</a:t>
            </a:r>
          </a:p>
          <a:p>
            <a:pPr lvl="0" algn="l"/>
            <a:r>
              <a:rPr lang="cs-CZ" sz="1800" b="1" i="0" dirty="0"/>
              <a:t>Doporučení </a:t>
            </a:r>
            <a:r>
              <a:rPr lang="cs-CZ" sz="1800" i="0" dirty="0"/>
              <a:t>– osobní náklady účtovat zvlášť na přímou péči a ostatní.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i="0" dirty="0"/>
          </a:p>
        </p:txBody>
      </p:sp>
    </p:spTree>
    <p:extLst>
      <p:ext uri="{BB962C8B-B14F-4D97-AF65-F5344CB8AC3E}">
        <p14:creationId xmlns:p14="http://schemas.microsoft.com/office/powerpoint/2010/main" val="1052277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53975" y="266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5" y="686034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Kontrola projektu – doporučení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526919" y="1282513"/>
            <a:ext cx="8327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cs-CZ" sz="1600" dirty="0"/>
          </a:p>
          <a:p>
            <a:pPr algn="l"/>
            <a:r>
              <a:rPr lang="cs-CZ" sz="1600" dirty="0"/>
              <a:t> </a:t>
            </a: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16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" b="0" i="0" u="none" strike="noStrike" cap="none" normalizeH="0" baseline="0" dirty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Osoby, u nichž služba z oblasti sociálních služeb naplnila svůj účel</a:t>
            </a:r>
            <a:r>
              <a:rPr kumimoji="0" lang="cs-CZ" altLang="cs-CZ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3803" y="1344750"/>
            <a:ext cx="7958027" cy="621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Náklady na služby (účet 518) neúčtovat do spotřeby (účet 501) a naopak.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Cestovné, školení, vstupní a periodické lékařské prohlídky, pracovní pomůcky – účtovat do nákladů sociální služby pouze náklady pracovníků, kteří pracují na dané sociální službě.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Zpracovat interní směrnici - metodiku klíčování nákladů na jednotlivé sociální služby, stanovit klíč podle čeho klíčujete náklady v procentech na jednotlivé sociální služby, např. podle počtu klientů, zaměstnanců, plochy v m</a:t>
            </a:r>
            <a:r>
              <a:rPr lang="cs-CZ" sz="1800" i="0" baseline="30000" dirty="0"/>
              <a:t>2 </a:t>
            </a:r>
            <a:r>
              <a:rPr lang="cs-CZ" sz="1800" i="0" dirty="0"/>
              <a:t>apod.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Zpracovat interní směrnici archivace projektu – archivace 10 let, viz Metodika pro projekt.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i="0" dirty="0"/>
              <a:t>Prémie, odměny – písemné zdůvodnění dle § 134 Zákoníku práce, ve zdůvodnění musí být uveden text „Odměna za úspěšné splnění mimořádného nebo zvlášť významného pracovního úkolu“ podle ustanovení § 134 zákoníku práce. - 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týká se jen veřejné správy (tj. platů zaměstnanců příspěvkových organizaci, zaměstnanců obcí)</a:t>
            </a:r>
            <a:endParaRPr lang="cs-CZ" sz="1800" i="0" dirty="0"/>
          </a:p>
          <a:p>
            <a:pPr algn="l"/>
            <a:r>
              <a:rPr lang="cs-CZ" sz="1800" i="0" dirty="0"/>
              <a:t> </a:t>
            </a:r>
          </a:p>
          <a:p>
            <a:pPr marL="285750" indent="-285750" algn="l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buFont typeface="Arial" panose="020B0604020202020204" pitchFamily="34" charset="0"/>
              <a:buChar char="•"/>
              <a:defRPr/>
            </a:pPr>
            <a:endParaRPr lang="cs-CZ" sz="18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l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4241F"/>
              </a:buClr>
              <a:buFont typeface="Arial" panose="020B0604020202020204" pitchFamily="34" charset="0"/>
              <a:buChar char="•"/>
              <a:defRPr/>
            </a:pPr>
            <a:endParaRPr lang="cs-CZ" sz="1800" i="0" dirty="0">
              <a:solidFill>
                <a:srgbClr val="5757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l">
              <a:buFontTx/>
              <a:buChar char="-"/>
            </a:pPr>
            <a:endParaRPr lang="cs-CZ" i="0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651F547B-6D90-4E76-DC43-1CDC9E6334E7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5" name="Picture 20">
              <a:extLst>
                <a:ext uri="{FF2B5EF4-FFF2-40B4-BE49-F238E27FC236}">
                  <a16:creationId xmlns:a16="http://schemas.microsoft.com/office/drawing/2014/main" id="{B507C4B0-92CF-081E-56A5-467F72940C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1">
              <a:extLst>
                <a:ext uri="{FF2B5EF4-FFF2-40B4-BE49-F238E27FC236}">
                  <a16:creationId xmlns:a16="http://schemas.microsoft.com/office/drawing/2014/main" id="{40B4549F-85B9-F409-E2AE-09FE57530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E9A21EC2-C5AC-8D59-FAEB-368C374B6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961329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351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916136" y="706437"/>
            <a:ext cx="7311727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Ukončení projektu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7857" y="1282513"/>
            <a:ext cx="8288284" cy="379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600"/>
              </a:spcBef>
              <a:spcAft>
                <a:spcPts val="1200"/>
              </a:spcAft>
              <a:buSzPct val="95000"/>
              <a:buNone/>
            </a:pPr>
            <a:endParaRPr lang="cs-CZ" altLang="cs-CZ" sz="2000" i="0" dirty="0"/>
          </a:p>
        </p:txBody>
      </p:sp>
      <p:sp>
        <p:nvSpPr>
          <p:cNvPr id="3" name="Obdélník 2"/>
          <p:cNvSpPr/>
          <p:nvPr/>
        </p:nvSpPr>
        <p:spPr>
          <a:xfrm>
            <a:off x="362873" y="1282513"/>
            <a:ext cx="8563106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cs-CZ" sz="20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Archivace dokladů a dokumentů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finanční doklady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dokumentace k podpořeným osobám </a:t>
            </a:r>
            <a:br>
              <a:rPr lang="cs-CZ" sz="20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0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(smlouvy, individuální plány a záznamy o průběhu služby, informace o nakládání s osobními údaji)</a:t>
            </a:r>
          </a:p>
          <a:p>
            <a:pPr algn="l"/>
            <a:r>
              <a:rPr lang="cs-CZ" sz="20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Vše uchovat </a:t>
            </a:r>
            <a:r>
              <a:rPr lang="cs-CZ" sz="2000" b="1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31. 12. 2039</a:t>
            </a:r>
            <a:endParaRPr lang="cs-CZ" sz="20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cs-CZ" sz="20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cs-CZ" sz="20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případě zániku organizace 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0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dokumenty přebírá nástupnická organizace, dát kraji informaci o změně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0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úplně zaniká - povinnost předat veškerou dokumentaci kraji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20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9381" lvl="1" indent="-342900" algn="l">
              <a:buFont typeface="Arial" panose="020B0604020202020204" pitchFamily="34" charset="0"/>
              <a:buChar char="•"/>
            </a:pPr>
            <a:endParaRPr lang="cs-CZ" sz="2000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C786155F-B67A-D550-2EB7-976FD88CF6D5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4" name="Picture 20">
              <a:extLst>
                <a:ext uri="{FF2B5EF4-FFF2-40B4-BE49-F238E27FC236}">
                  <a16:creationId xmlns:a16="http://schemas.microsoft.com/office/drawing/2014/main" id="{6A3C6A8C-8092-ED05-320A-1ECFB6EAB0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1">
              <a:extLst>
                <a:ext uri="{FF2B5EF4-FFF2-40B4-BE49-F238E27FC236}">
                  <a16:creationId xmlns:a16="http://schemas.microsoft.com/office/drawing/2014/main" id="{4ED4AA75-0030-AFC9-8BEF-C170458A87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F6F2865D-CCC8-C4B9-F96B-C6802783853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3553668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6CC82-B4E2-1089-7009-657C964C9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927046"/>
            <a:ext cx="8220075" cy="546249"/>
          </a:xfrm>
        </p:spPr>
        <p:txBody>
          <a:bodyPr/>
          <a:lstStyle/>
          <a:p>
            <a:r>
              <a:rPr lang="cs-CZ" altLang="cs-CZ" sz="3200" dirty="0"/>
              <a:t>Závěr – shrnutí </a:t>
            </a:r>
            <a:endParaRPr lang="cs-CZ" dirty="0"/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DFDF4854-2242-F37E-9F33-1761ECA54C45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63591" y="1552616"/>
            <a:ext cx="8208962" cy="4496799"/>
          </a:xfrm>
        </p:spPr>
        <p:txBody>
          <a:bodyPr>
            <a:normAutofit lnSpcReduction="10000"/>
          </a:bodyPr>
          <a:lstStyle/>
          <a:p>
            <a:r>
              <a:rPr lang="cs-CZ" sz="2000" dirty="0">
                <a:latin typeface="Tahoma"/>
                <a:ea typeface="Tahoma"/>
                <a:cs typeface="Tahoma"/>
              </a:rPr>
              <a:t>p</a:t>
            </a:r>
            <a:r>
              <a:rPr lang="cs-CZ" sz="2000" i="0" dirty="0">
                <a:latin typeface="Tahoma"/>
                <a:ea typeface="Tahoma"/>
                <a:cs typeface="Tahoma"/>
              </a:rPr>
              <a:t>odat </a:t>
            </a:r>
            <a:r>
              <a:rPr lang="cs-CZ" sz="2000" b="1" dirty="0">
                <a:latin typeface="Tahoma"/>
                <a:ea typeface="Tahoma"/>
                <a:cs typeface="Tahoma"/>
              </a:rPr>
              <a:t>Ž</a:t>
            </a:r>
            <a:r>
              <a:rPr lang="cs-CZ" sz="2000" b="1" i="0" dirty="0">
                <a:latin typeface="Tahoma"/>
                <a:ea typeface="Tahoma"/>
                <a:cs typeface="Tahoma"/>
              </a:rPr>
              <a:t>ádost o dotaci </a:t>
            </a:r>
          </a:p>
          <a:p>
            <a:pPr marL="0" indent="0">
              <a:buNone/>
            </a:pPr>
            <a:r>
              <a:rPr lang="cs-CZ" sz="2000" b="1" dirty="0">
                <a:latin typeface="Tahoma"/>
                <a:ea typeface="Tahoma"/>
                <a:cs typeface="Tahoma"/>
              </a:rPr>
              <a:t>	</a:t>
            </a:r>
            <a:r>
              <a:rPr lang="cs-CZ" sz="1800" i="0" dirty="0">
                <a:latin typeface="Tahoma"/>
                <a:ea typeface="Tahoma"/>
                <a:cs typeface="Tahoma"/>
              </a:rPr>
              <a:t>v termínu 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od 1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3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. 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10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. 202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5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 do 2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4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. 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10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. 202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5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 </a:t>
            </a:r>
            <a:endParaRPr lang="cs-CZ" sz="1800" b="1" i="0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cs-CZ" sz="1800" b="1" dirty="0">
                <a:latin typeface="Tahoma"/>
                <a:ea typeface="Tahoma"/>
                <a:cs typeface="Tahoma"/>
              </a:rPr>
              <a:t>	</a:t>
            </a:r>
            <a:r>
              <a:rPr lang="en-US" sz="1800" i="0" dirty="0" err="1">
                <a:latin typeface="Tahoma"/>
                <a:ea typeface="Tahoma"/>
                <a:cs typeface="Tahoma"/>
              </a:rPr>
              <a:t>prostřednictvím</a:t>
            </a:r>
            <a:r>
              <a:rPr lang="en-US" sz="1800" i="0" dirty="0">
                <a:latin typeface="Tahoma"/>
                <a:ea typeface="Tahoma"/>
                <a:cs typeface="Tahoma"/>
              </a:rPr>
              <a:t> e-</a:t>
            </a:r>
            <a:r>
              <a:rPr lang="en-US" sz="1800" i="0" dirty="0" err="1">
                <a:latin typeface="Tahoma"/>
                <a:ea typeface="Tahoma"/>
                <a:cs typeface="Tahoma"/>
              </a:rPr>
              <a:t>podání</a:t>
            </a:r>
            <a:endParaRPr lang="cs-CZ" sz="1800" i="0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800" i="0" dirty="0">
              <a:latin typeface="Tahoma"/>
              <a:ea typeface="Tahoma"/>
              <a:cs typeface="Tahoma"/>
            </a:endParaRPr>
          </a:p>
          <a:p>
            <a:r>
              <a:rPr lang="cs-CZ" sz="2000" i="0" dirty="0">
                <a:latin typeface="Tahoma"/>
                <a:ea typeface="Tahoma"/>
                <a:cs typeface="Tahoma"/>
              </a:rPr>
              <a:t>p</a:t>
            </a:r>
            <a:r>
              <a:rPr lang="en-US" sz="2000" i="0" dirty="0" err="1">
                <a:latin typeface="Tahoma"/>
                <a:ea typeface="Tahoma"/>
                <a:cs typeface="Tahoma"/>
              </a:rPr>
              <a:t>odat</a:t>
            </a:r>
            <a:r>
              <a:rPr lang="en-US" sz="2000" i="0" dirty="0">
                <a:latin typeface="Tahoma"/>
                <a:ea typeface="Tahoma"/>
                <a:cs typeface="Tahoma"/>
              </a:rPr>
              <a:t> </a:t>
            </a:r>
            <a:r>
              <a:rPr lang="en-US" sz="2000" b="1" i="0" dirty="0" err="1">
                <a:latin typeface="Tahoma"/>
                <a:ea typeface="Tahoma"/>
                <a:cs typeface="Tahoma"/>
              </a:rPr>
              <a:t>Žádost</a:t>
            </a:r>
            <a:r>
              <a:rPr lang="en-US" sz="2000" b="1" i="0" dirty="0">
                <a:latin typeface="Tahoma"/>
                <a:ea typeface="Tahoma"/>
                <a:cs typeface="Tahoma"/>
              </a:rPr>
              <a:t> o </a:t>
            </a:r>
            <a:r>
              <a:rPr lang="en-US" sz="2000" b="1" i="0" dirty="0" err="1">
                <a:latin typeface="Tahoma"/>
                <a:ea typeface="Tahoma"/>
                <a:cs typeface="Tahoma"/>
              </a:rPr>
              <a:t>aktualizaci</a:t>
            </a:r>
            <a:r>
              <a:rPr lang="en-US" sz="2000" i="0" dirty="0">
                <a:latin typeface="Tahoma"/>
                <a:ea typeface="Tahoma"/>
                <a:cs typeface="Tahoma"/>
              </a:rPr>
              <a:t> </a:t>
            </a:r>
            <a:r>
              <a:rPr lang="en-US" sz="2000" i="0" dirty="0" err="1">
                <a:latin typeface="Tahoma"/>
                <a:ea typeface="Tahoma"/>
                <a:cs typeface="Tahoma"/>
              </a:rPr>
              <a:t>Krajské</a:t>
            </a:r>
            <a:r>
              <a:rPr lang="en-US" sz="2000" i="0" dirty="0">
                <a:latin typeface="Tahoma"/>
                <a:ea typeface="Tahoma"/>
                <a:cs typeface="Tahoma"/>
              </a:rPr>
              <a:t> </a:t>
            </a:r>
            <a:r>
              <a:rPr lang="en-US" sz="2000" i="0" dirty="0" err="1">
                <a:latin typeface="Tahoma"/>
                <a:ea typeface="Tahoma"/>
                <a:cs typeface="Tahoma"/>
              </a:rPr>
              <a:t>sítě</a:t>
            </a:r>
            <a:r>
              <a:rPr lang="en-US" sz="2000" i="0" dirty="0">
                <a:latin typeface="Tahoma"/>
                <a:ea typeface="Tahoma"/>
                <a:cs typeface="Tahoma"/>
              </a:rPr>
              <a:t> </a:t>
            </a:r>
            <a:endParaRPr lang="cs-CZ" sz="2000" i="0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cs-CZ" sz="2000" dirty="0">
                <a:latin typeface="Tahoma"/>
                <a:ea typeface="Tahoma"/>
                <a:cs typeface="Tahoma"/>
              </a:rPr>
              <a:t>	</a:t>
            </a:r>
            <a:r>
              <a:rPr lang="cs-CZ" sz="1800" i="0" dirty="0">
                <a:latin typeface="Tahoma"/>
                <a:ea typeface="Tahoma"/>
                <a:cs typeface="Tahoma"/>
              </a:rPr>
              <a:t>v termínu 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od 1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3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. 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10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. 202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5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 do 2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4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. 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10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. 202</a:t>
            </a:r>
            <a:r>
              <a:rPr lang="cs-CZ" sz="1800" b="1" i="0" dirty="0">
                <a:latin typeface="Tahoma"/>
                <a:ea typeface="Tahoma"/>
                <a:cs typeface="Tahoma"/>
              </a:rPr>
              <a:t>5</a:t>
            </a:r>
            <a:r>
              <a:rPr lang="en-US" sz="1800" b="1" i="0" dirty="0">
                <a:latin typeface="Tahoma"/>
                <a:ea typeface="Tahoma"/>
                <a:cs typeface="Tahoma"/>
              </a:rPr>
              <a:t> </a:t>
            </a:r>
            <a:endParaRPr lang="cs-CZ" sz="1800" dirty="0">
              <a:highlight>
                <a:srgbClr val="FFFF00"/>
              </a:highlight>
              <a:latin typeface="Tahoma"/>
              <a:ea typeface="Tahoma"/>
              <a:cs typeface="Tahoma"/>
            </a:endParaRPr>
          </a:p>
          <a:p>
            <a:pPr marL="0" lvl="1" indent="0">
              <a:buNone/>
            </a:pPr>
            <a:r>
              <a:rPr lang="cs-CZ" sz="1800" dirty="0">
                <a:latin typeface="Tahoma"/>
                <a:ea typeface="Tahoma"/>
                <a:cs typeface="Tahoma"/>
              </a:rPr>
              <a:t>	</a:t>
            </a:r>
            <a:r>
              <a:rPr lang="en-US" sz="1800" dirty="0">
                <a:latin typeface="Tahoma"/>
                <a:ea typeface="Tahoma"/>
                <a:cs typeface="Tahoma"/>
              </a:rPr>
              <a:t>p</a:t>
            </a:r>
            <a:r>
              <a:rPr lang="cs-CZ" sz="1800" dirty="0" err="1">
                <a:latin typeface="Tahoma"/>
                <a:ea typeface="Tahoma"/>
                <a:cs typeface="Tahoma"/>
              </a:rPr>
              <a:t>rostřednictvím</a:t>
            </a:r>
            <a:r>
              <a:rPr lang="en-US" sz="1800" dirty="0">
                <a:latin typeface="Tahoma"/>
                <a:ea typeface="Tahoma"/>
                <a:cs typeface="Tahoma"/>
              </a:rPr>
              <a:t> IS SS </a:t>
            </a:r>
            <a:r>
              <a:rPr lang="cs-CZ" sz="1800" dirty="0">
                <a:latin typeface="Tahoma"/>
                <a:ea typeface="Tahoma"/>
                <a:cs typeface="Tahoma"/>
              </a:rPr>
              <a:t>+ zaslat do datové schránky!</a:t>
            </a:r>
          </a:p>
          <a:p>
            <a:pPr marL="0" lvl="1" indent="0">
              <a:buNone/>
            </a:pPr>
            <a:r>
              <a:rPr lang="cs-CZ" sz="1800" dirty="0">
                <a:latin typeface="Tahoma"/>
                <a:ea typeface="Tahoma"/>
                <a:cs typeface="Tahoma"/>
              </a:rPr>
              <a:t>	včetně vyjádření ORP (příloha č. 5 dotačního programu)</a:t>
            </a:r>
          </a:p>
          <a:p>
            <a:endParaRPr lang="cs-CZ" sz="800" dirty="0">
              <a:latin typeface="Tahoma"/>
              <a:ea typeface="Tahoma"/>
              <a:cs typeface="Tahoma"/>
            </a:endParaRPr>
          </a:p>
          <a:p>
            <a:r>
              <a:rPr lang="cs-CZ" sz="2000" dirty="0">
                <a:latin typeface="Tahoma"/>
                <a:ea typeface="Tahoma"/>
                <a:cs typeface="Tahoma"/>
              </a:rPr>
              <a:t>p</a:t>
            </a:r>
            <a:r>
              <a:rPr lang="cs-CZ" sz="2000" i="0" dirty="0">
                <a:latin typeface="Tahoma"/>
                <a:ea typeface="Tahoma"/>
                <a:cs typeface="Tahoma"/>
              </a:rPr>
              <a:t>odat </a:t>
            </a:r>
            <a:r>
              <a:rPr lang="cs-CZ" sz="2000" b="1" i="0" dirty="0">
                <a:latin typeface="Tahoma"/>
                <a:ea typeface="Tahoma"/>
                <a:cs typeface="Tahoma"/>
              </a:rPr>
              <a:t>Žádost o dotaci z kapitoly 313</a:t>
            </a:r>
          </a:p>
          <a:p>
            <a:pPr marL="0" indent="0">
              <a:buNone/>
            </a:pPr>
            <a:r>
              <a:rPr lang="cs-CZ" sz="2000" dirty="0">
                <a:latin typeface="Tahoma"/>
                <a:ea typeface="Tahoma"/>
                <a:cs typeface="Tahoma"/>
              </a:rPr>
              <a:t>	</a:t>
            </a:r>
            <a:r>
              <a:rPr lang="cs-CZ" sz="1800" dirty="0">
                <a:latin typeface="Tahoma"/>
                <a:ea typeface="Tahoma"/>
                <a:cs typeface="Tahoma"/>
              </a:rPr>
              <a:t>v termínu od </a:t>
            </a:r>
            <a:r>
              <a:rPr lang="cs-CZ" sz="1800" b="1" dirty="0">
                <a:latin typeface="Tahoma"/>
                <a:ea typeface="Tahoma"/>
                <a:cs typeface="Tahoma"/>
              </a:rPr>
              <a:t>10. 10. 2025 do 31. 10. 2025</a:t>
            </a:r>
          </a:p>
          <a:p>
            <a:pPr marL="0" indent="0">
              <a:buNone/>
            </a:pPr>
            <a:r>
              <a:rPr lang="cs-CZ" sz="1800" b="1" dirty="0">
                <a:latin typeface="Tahoma"/>
                <a:ea typeface="Tahoma"/>
                <a:cs typeface="Tahoma"/>
              </a:rPr>
              <a:t>	</a:t>
            </a:r>
            <a:r>
              <a:rPr lang="cs-CZ" sz="1800" dirty="0">
                <a:latin typeface="Tahoma"/>
                <a:ea typeface="Tahoma"/>
                <a:cs typeface="Tahoma"/>
              </a:rPr>
              <a:t>prostřednictvím </a:t>
            </a:r>
            <a:r>
              <a:rPr lang="cs-CZ" sz="1800" kern="50" dirty="0">
                <a:effectLst/>
                <a:latin typeface="Tahoma" panose="020B0604030504040204" pitchFamily="34" charset="0"/>
                <a:ea typeface="Droid Sans"/>
                <a:cs typeface="Lohit Hindi"/>
              </a:rPr>
              <a:t>internetové aplikace „</a:t>
            </a:r>
            <a:r>
              <a:rPr lang="cs-CZ" sz="1800" kern="50" dirty="0" err="1">
                <a:effectLst/>
                <a:latin typeface="Tahoma" panose="020B0604030504040204" pitchFamily="34" charset="0"/>
                <a:ea typeface="Droid Sans"/>
                <a:cs typeface="Lohit Hindi"/>
              </a:rPr>
              <a:t>OKslužby</a:t>
            </a:r>
            <a:r>
              <a:rPr lang="cs-CZ" sz="1800" kern="50" dirty="0">
                <a:effectLst/>
                <a:latin typeface="Tahoma" panose="020B0604030504040204" pitchFamily="34" charset="0"/>
                <a:ea typeface="Droid Sans"/>
                <a:cs typeface="Lohit Hindi"/>
              </a:rPr>
              <a:t> – poskytovatel“</a:t>
            </a:r>
          </a:p>
          <a:p>
            <a:endParaRPr lang="cs-CZ" sz="800" dirty="0">
              <a:latin typeface="Tahoma"/>
              <a:ea typeface="Tahoma"/>
              <a:cs typeface="Tahoma"/>
            </a:endParaRPr>
          </a:p>
          <a:p>
            <a:r>
              <a:rPr lang="cs-CZ" sz="2000" b="1" dirty="0">
                <a:latin typeface="Tahoma"/>
                <a:ea typeface="Tahoma"/>
                <a:cs typeface="Tahoma"/>
              </a:rPr>
              <a:t>Registr poskytovatelů sociálních služeb</a:t>
            </a:r>
          </a:p>
          <a:p>
            <a:pPr marL="857250" lvl="3" indent="0">
              <a:buNone/>
            </a:pPr>
            <a:r>
              <a:rPr lang="cs-CZ" sz="1800" dirty="0">
                <a:latin typeface="Tahoma"/>
                <a:ea typeface="Tahoma"/>
                <a:cs typeface="Tahoma"/>
              </a:rPr>
              <a:t>oznámit navýšení kapacity v Krajské síti + nové organizační schéma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F271764D-CBAF-F2B2-93A5-B774D209D25A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5" name="Picture 20">
              <a:extLst>
                <a:ext uri="{FF2B5EF4-FFF2-40B4-BE49-F238E27FC236}">
                  <a16:creationId xmlns:a16="http://schemas.microsoft.com/office/drawing/2014/main" id="{DF428E07-D3B3-A4D4-A610-E5DF9E74B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1">
              <a:extLst>
                <a:ext uri="{FF2B5EF4-FFF2-40B4-BE49-F238E27FC236}">
                  <a16:creationId xmlns:a16="http://schemas.microsoft.com/office/drawing/2014/main" id="{7B8ADACD-24D1-0382-4E2A-EFCE04E52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1FD253F6-B9FA-66B1-167D-EF0D4CBEE7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501831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78129" y="2299022"/>
            <a:ext cx="6767623" cy="2131489"/>
          </a:xfrm>
        </p:spPr>
        <p:txBody>
          <a:bodyPr>
            <a:normAutofit fontScale="90000"/>
          </a:bodyPr>
          <a:lstStyle/>
          <a:p>
            <a:br>
              <a:rPr lang="cs-CZ" sz="3200" dirty="0"/>
            </a:br>
            <a:r>
              <a:rPr lang="cs-CZ" sz="3200" dirty="0"/>
              <a:t>           Děkujeme za pozornost</a:t>
            </a: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endParaRPr lang="cs-CZ" sz="13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s-CZ" dirty="0">
                <a:latin typeface="Tahoma"/>
                <a:ea typeface="Tahoma"/>
                <a:cs typeface="Tahoma"/>
              </a:rPr>
              <a:t>20.6.2022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Kateřina Rusková</a:t>
            </a:r>
          </a:p>
          <a:p>
            <a:r>
              <a:rPr lang="cs-CZ" dirty="0"/>
              <a:t>Pavla Vránová</a:t>
            </a:r>
          </a:p>
        </p:txBody>
      </p:sp>
      <p:sp>
        <p:nvSpPr>
          <p:cNvPr id="8" name="Obdélník 7"/>
          <p:cNvSpPr/>
          <p:nvPr/>
        </p:nvSpPr>
        <p:spPr>
          <a:xfrm>
            <a:off x="1959104" y="5118755"/>
            <a:ext cx="2075568" cy="1131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E9C2792F-749A-4100-AE22-65100D5898D9}"/>
              </a:ext>
            </a:extLst>
          </p:cNvPr>
          <p:cNvGrpSpPr/>
          <p:nvPr/>
        </p:nvGrpSpPr>
        <p:grpSpPr>
          <a:xfrm>
            <a:off x="1959104" y="4167162"/>
            <a:ext cx="6489117" cy="742080"/>
            <a:chOff x="0" y="0"/>
            <a:chExt cx="4504055" cy="557530"/>
          </a:xfrm>
        </p:grpSpPr>
        <p:pic>
          <p:nvPicPr>
            <p:cNvPr id="10" name="Picture 20">
              <a:extLst>
                <a:ext uri="{FF2B5EF4-FFF2-40B4-BE49-F238E27FC236}">
                  <a16:creationId xmlns:a16="http://schemas.microsoft.com/office/drawing/2014/main" id="{B2266B15-31A4-4E1F-92CD-DDC3207E5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1">
              <a:extLst>
                <a:ext uri="{FF2B5EF4-FFF2-40B4-BE49-F238E27FC236}">
                  <a16:creationId xmlns:a16="http://schemas.microsoft.com/office/drawing/2014/main" id="{50BA37C6-37AC-4548-A3D2-7EB9973EF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11">
              <a:extLst>
                <a:ext uri="{FF2B5EF4-FFF2-40B4-BE49-F238E27FC236}">
                  <a16:creationId xmlns:a16="http://schemas.microsoft.com/office/drawing/2014/main" id="{EAD6AF76-DF85-47A2-B637-F8824470A1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685120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351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1152525" y="762763"/>
            <a:ext cx="7127875" cy="646113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S kým se můžete v průběhu projektu potkávat?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95484" y="1506016"/>
            <a:ext cx="8434179" cy="47529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8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–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C4241F"/>
              </a:buClr>
              <a:buFont typeface="Arial" panose="020B0604020202020204" pitchFamily="34" charset="0"/>
              <a:buChar char="»"/>
              <a:defRPr sz="2000" kern="120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0" dirty="0">
                <a:solidFill>
                  <a:schemeClr val="tx1"/>
                </a:solidFill>
              </a:rPr>
              <a:t>Finance, žádosti o dotace, vyúčtování dotace</a:t>
            </a:r>
          </a:p>
          <a:p>
            <a:r>
              <a:rPr lang="cs-CZ" sz="2000" i="0" dirty="0">
                <a:solidFill>
                  <a:schemeClr val="tx1"/>
                </a:solidFill>
              </a:rPr>
              <a:t>Adéla Zapletalová – referent financování sítě soc. služeb (odbor SOC) – 595 622 768</a:t>
            </a:r>
          </a:p>
          <a:p>
            <a:pPr marL="0" indent="0">
              <a:buNone/>
            </a:pPr>
            <a:r>
              <a:rPr lang="cs-CZ" sz="2000" i="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000" b="1" i="0" dirty="0">
                <a:solidFill>
                  <a:schemeClr val="tx1"/>
                </a:solidFill>
              </a:rPr>
              <a:t>Věcná stránka poskytování sociálních služeb </a:t>
            </a:r>
            <a:endParaRPr lang="cs-CZ" sz="2000" i="0" dirty="0">
              <a:solidFill>
                <a:schemeClr val="tx1"/>
              </a:solidFill>
            </a:endParaRPr>
          </a:p>
          <a:p>
            <a:r>
              <a:rPr lang="cs-CZ" sz="2000" i="0" dirty="0">
                <a:solidFill>
                  <a:schemeClr val="tx1"/>
                </a:solidFill>
              </a:rPr>
              <a:t>Denisa Milatová – odborný garant projektu (odbor SOC) – 595 622 930</a:t>
            </a: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SzPct val="95000"/>
              <a:buNone/>
            </a:pPr>
            <a:endParaRPr lang="cs-CZ" altLang="cs-CZ" sz="2000" i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0" dirty="0">
                <a:solidFill>
                  <a:schemeClr val="tx1"/>
                </a:solidFill>
              </a:rPr>
              <a:t>Vykazování podpořených osob</a:t>
            </a:r>
          </a:p>
          <a:p>
            <a:r>
              <a:rPr lang="cs-CZ" sz="1900" i="0" dirty="0">
                <a:solidFill>
                  <a:schemeClr val="tx1"/>
                </a:solidFill>
              </a:rPr>
              <a:t>Kateřina Rusková – projektový manažer (odbor EP) – 595 622 212</a:t>
            </a:r>
          </a:p>
          <a:p>
            <a:r>
              <a:rPr lang="cs-CZ" sz="1900" i="0" dirty="0">
                <a:solidFill>
                  <a:schemeClr val="tx1"/>
                </a:solidFill>
              </a:rPr>
              <a:t>Martina Faltýnková – asistentka (odbor SOC)</a:t>
            </a:r>
          </a:p>
          <a:p>
            <a:pPr marL="0" indent="0">
              <a:buNone/>
            </a:pPr>
            <a:endParaRPr lang="cs-CZ" sz="2100" b="1" i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0" dirty="0">
                <a:solidFill>
                  <a:schemeClr val="tx1"/>
                </a:solidFill>
              </a:rPr>
              <a:t>Kontrola čerpání poskytnuté dotace </a:t>
            </a:r>
          </a:p>
          <a:p>
            <a:r>
              <a:rPr lang="cs-CZ" sz="1900" i="0" dirty="0">
                <a:solidFill>
                  <a:schemeClr val="tx1"/>
                </a:solidFill>
              </a:rPr>
              <a:t>Kontroloři (odbor KON) – každá registrovaná služba musí projít kontrolou</a:t>
            </a:r>
          </a:p>
          <a:p>
            <a:endParaRPr lang="cs-CZ" sz="2100" b="1" i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0" dirty="0">
                <a:solidFill>
                  <a:schemeClr val="tx1"/>
                </a:solidFill>
              </a:rPr>
              <a:t>Kontrola ze strany MPSV </a:t>
            </a:r>
            <a:endParaRPr lang="cs-CZ" altLang="cs-CZ" sz="2000" i="0" dirty="0">
              <a:solidFill>
                <a:schemeClr val="tx1"/>
              </a:solidFill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SzPct val="95000"/>
              <a:buNone/>
            </a:pPr>
            <a:endParaRPr lang="cs-CZ" altLang="cs-CZ" sz="2000" i="0" dirty="0"/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5FF2D6D0-9E90-CB4F-5EE9-C4A25DF3C756}"/>
              </a:ext>
            </a:extLst>
          </p:cNvPr>
          <p:cNvGrpSpPr/>
          <p:nvPr/>
        </p:nvGrpSpPr>
        <p:grpSpPr>
          <a:xfrm>
            <a:off x="396875" y="196615"/>
            <a:ext cx="6489117" cy="742080"/>
            <a:chOff x="0" y="0"/>
            <a:chExt cx="4504055" cy="557530"/>
          </a:xfrm>
        </p:grpSpPr>
        <p:pic>
          <p:nvPicPr>
            <p:cNvPr id="3" name="Picture 20">
              <a:extLst>
                <a:ext uri="{FF2B5EF4-FFF2-40B4-BE49-F238E27FC236}">
                  <a16:creationId xmlns:a16="http://schemas.microsoft.com/office/drawing/2014/main" id="{BA1649A4-B9A7-8295-ED1C-1C579C0C7D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1">
              <a:extLst>
                <a:ext uri="{FF2B5EF4-FFF2-40B4-BE49-F238E27FC236}">
                  <a16:creationId xmlns:a16="http://schemas.microsoft.com/office/drawing/2014/main" id="{1576A1EC-6CC0-2430-85A1-7A96DA3685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D46CC2BC-A905-28FD-AEB6-EE387ED633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62581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35172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036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476250"/>
            <a:ext cx="2808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5F5F5F"/>
                </a:solidFill>
                <a:latin typeface="Tahoma" pitchFamily="34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940649"/>
              </p:ext>
            </p:extLst>
          </p:nvPr>
        </p:nvGraphicFramePr>
        <p:xfrm>
          <a:off x="671512" y="1537374"/>
          <a:ext cx="7906880" cy="27541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6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0842">
                  <a:extLst>
                    <a:ext uri="{9D8B030D-6E8A-4147-A177-3AD203B41FA5}">
                      <a16:colId xmlns:a16="http://schemas.microsoft.com/office/drawing/2014/main" val="1971324481"/>
                    </a:ext>
                  </a:extLst>
                </a:gridCol>
              </a:tblGrid>
              <a:tr h="483868"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Celý název</a:t>
                      </a:r>
                      <a:r>
                        <a:rPr lang="cs-CZ" sz="2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projektu:</a:t>
                      </a:r>
                      <a:endParaRPr lang="cs-CZ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Podpora služeb</a:t>
                      </a:r>
                      <a:r>
                        <a:rPr lang="cs-CZ" sz="20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osobní asistence v MSK</a:t>
                      </a:r>
                      <a:endParaRPr lang="cs-CZ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430">
                <a:tc gridSpan="2">
                  <a:txBody>
                    <a:bodyPr/>
                    <a:lstStyle/>
                    <a:p>
                      <a:endParaRPr lang="cs-CZ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493"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Registrační</a:t>
                      </a:r>
                      <a:r>
                        <a:rPr lang="cs-CZ" sz="2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číslo projektu:</a:t>
                      </a:r>
                      <a:endParaRPr lang="cs-CZ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i="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CZ.03.02.01/00/22_003/0005567</a:t>
                      </a:r>
                      <a:endParaRPr lang="cs-CZ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7775"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Webové stránky projektu: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/>
                        </a:rPr>
                        <a:t>Podpora služeb osobní asistence | Moravskoslezský kraj |</a:t>
                      </a:r>
                      <a:endParaRPr lang="cs-CZ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611188" y="4517390"/>
            <a:ext cx="77880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>
                <a:hlinkClick r:id="rId4"/>
              </a:rPr>
              <a:t>www.msk.cz</a:t>
            </a:r>
            <a:endParaRPr lang="cs-CZ" sz="1600" dirty="0"/>
          </a:p>
          <a:p>
            <a:pPr marL="752231" lvl="1" indent="-285750" algn="l">
              <a:buFont typeface="Arial" panose="020B0604020202020204" pitchFamily="34" charset="0"/>
              <a:buChar char="•"/>
            </a:pPr>
            <a:r>
              <a:rPr lang="cs-CZ" sz="1600" dirty="0"/>
              <a:t>Projekty EU</a:t>
            </a:r>
          </a:p>
          <a:p>
            <a:pPr marL="1218712" lvl="2" indent="-285750" algn="l">
              <a:buFont typeface="Arial" panose="020B0604020202020204" pitchFamily="34" charset="0"/>
              <a:buChar char="•"/>
            </a:pPr>
            <a:r>
              <a:rPr lang="cs-CZ" sz="1600" dirty="0"/>
              <a:t>Projekty realizované v programovém období 2021 - 2027</a:t>
            </a:r>
          </a:p>
          <a:p>
            <a:pPr marL="1685193" lvl="3" indent="-285750" algn="l">
              <a:buFont typeface="Arial" panose="020B0604020202020204" pitchFamily="34" charset="0"/>
              <a:buChar char="•"/>
            </a:pPr>
            <a:r>
              <a:rPr lang="cs-CZ" sz="1600" dirty="0"/>
              <a:t>Projekty v oblasti sociálních věcí</a:t>
            </a:r>
          </a:p>
          <a:p>
            <a:pPr marL="2151675" lvl="4" indent="-285750" algn="l">
              <a:buFont typeface="Arial" panose="020B0604020202020204" pitchFamily="34" charset="0"/>
              <a:buChar char="•"/>
            </a:pPr>
            <a:r>
              <a:rPr lang="cs-CZ" sz="1600" dirty="0"/>
              <a:t>Podpora služeb osobní asistence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628D87D6-5EE2-B5D7-B9ED-517A1FA917D2}"/>
              </a:ext>
            </a:extLst>
          </p:cNvPr>
          <p:cNvGrpSpPr/>
          <p:nvPr/>
        </p:nvGrpSpPr>
        <p:grpSpPr>
          <a:xfrm>
            <a:off x="301754" y="171761"/>
            <a:ext cx="6489117" cy="742080"/>
            <a:chOff x="0" y="0"/>
            <a:chExt cx="4504055" cy="557530"/>
          </a:xfrm>
        </p:grpSpPr>
        <p:pic>
          <p:nvPicPr>
            <p:cNvPr id="5" name="Picture 20">
              <a:extLst>
                <a:ext uri="{FF2B5EF4-FFF2-40B4-BE49-F238E27FC236}">
                  <a16:creationId xmlns:a16="http://schemas.microsoft.com/office/drawing/2014/main" id="{03656F00-9E12-32D9-B50E-7EC70A7E14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1">
              <a:extLst>
                <a:ext uri="{FF2B5EF4-FFF2-40B4-BE49-F238E27FC236}">
                  <a16:creationId xmlns:a16="http://schemas.microsoft.com/office/drawing/2014/main" id="{F03D97D8-B421-DDCA-848C-FA82740012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CCF6181A-B78F-74CB-CABD-CDD11FC95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4637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755B1-CC71-6BB6-7FDA-1AB725024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7725"/>
            <a:ext cx="7072055" cy="556401"/>
          </a:xfrm>
        </p:spPr>
        <p:txBody>
          <a:bodyPr/>
          <a:lstStyle/>
          <a:p>
            <a:r>
              <a:rPr lang="en-US" dirty="0" err="1">
                <a:latin typeface="Tahoma"/>
                <a:ea typeface="Tahoma"/>
                <a:cs typeface="Tahoma"/>
              </a:rPr>
              <a:t>Vyhlášení</a:t>
            </a:r>
            <a:r>
              <a:rPr lang="en-US" dirty="0">
                <a:latin typeface="Tahoma"/>
                <a:ea typeface="Tahoma"/>
                <a:cs typeface="Tahoma"/>
              </a:rPr>
              <a:t> </a:t>
            </a:r>
            <a:r>
              <a:rPr lang="en-US" dirty="0" err="1">
                <a:latin typeface="Tahoma"/>
                <a:ea typeface="Tahoma"/>
                <a:cs typeface="Tahoma"/>
              </a:rPr>
              <a:t>dotačního</a:t>
            </a:r>
            <a:r>
              <a:rPr lang="en-US" dirty="0">
                <a:latin typeface="Tahoma"/>
                <a:ea typeface="Tahoma"/>
                <a:cs typeface="Tahoma"/>
              </a:rPr>
              <a:t> </a:t>
            </a:r>
            <a:r>
              <a:rPr lang="en-US" dirty="0" err="1">
                <a:latin typeface="Tahoma"/>
                <a:ea typeface="Tahoma"/>
                <a:cs typeface="Tahoma"/>
              </a:rPr>
              <a:t>programu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E5937-5FD0-5BA1-7113-F2285EC8A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9788"/>
            <a:ext cx="7815263" cy="436115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Vyhlášení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DP </a:t>
            </a:r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radou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kraje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usnesením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č. 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26/1612 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ze </a:t>
            </a:r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dne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8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9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202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5</a:t>
            </a:r>
            <a:endParaRPr lang="en-US" sz="200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endParaRPr lang="cs-CZ" sz="80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Účel realizace DP – rozvoj kapacit služeb osobní asistence</a:t>
            </a:r>
          </a:p>
          <a:p>
            <a:endParaRPr lang="cs-CZ" sz="80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Oprávněný žadatel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poskytovatel sociální služby osobní asistence, který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navýšil kapacitu 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služby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oproti stavu 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v Krajské síti sociálních služeb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k 31.12.2025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termín pro podání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žádosti o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aktualizaci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Krajské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sítě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v rámci projektu 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od 1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3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202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5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do 2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202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5</a:t>
            </a:r>
            <a:endParaRPr lang="cs-CZ" sz="200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marL="457200" lvl="1" indent="0">
              <a:buNone/>
            </a:pP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	</a:t>
            </a:r>
            <a:endParaRPr lang="en-US" sz="80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Termín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pro </a:t>
            </a:r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podávání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žádostí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o dotaci: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endParaRPr lang="cs-CZ" sz="200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lvl="1"/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od 1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3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202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5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do 2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202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5</a:t>
            </a:r>
          </a:p>
          <a:p>
            <a:pPr marL="457200" lvl="1" indent="0">
              <a:buNone/>
            </a:pPr>
            <a:endParaRPr lang="cs-CZ" sz="2000" b="1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Termín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pro </a:t>
            </a:r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podávání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žádostí</a:t>
            </a:r>
            <a:r>
              <a:rPr lang="cs-CZ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o dotaci v kapitole 313:</a:t>
            </a:r>
            <a:r>
              <a:rPr lang="en-US" sz="2000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</a:t>
            </a:r>
            <a:endParaRPr lang="cs-CZ" sz="200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lvl="1"/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od 1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202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5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 do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31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. 202</a:t>
            </a:r>
            <a:r>
              <a:rPr lang="cs-CZ" sz="20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5</a:t>
            </a:r>
          </a:p>
          <a:p>
            <a:pPr lvl="1"/>
            <a:endParaRPr lang="cs-CZ" sz="2000" b="1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lvl="1"/>
            <a:endParaRPr lang="cs-CZ" sz="2000" b="1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lvl="1"/>
            <a:endParaRPr lang="cs-CZ" sz="1200" b="1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lvl="1"/>
            <a:endParaRPr lang="cs-CZ" sz="200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Tahoma"/>
              <a:ea typeface="Tahoma"/>
              <a:cs typeface="Tahoma"/>
            </a:endParaRP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8C0D39DD-EACC-EF00-A641-E8AE73F5171C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5" name="Picture 20">
              <a:extLst>
                <a:ext uri="{FF2B5EF4-FFF2-40B4-BE49-F238E27FC236}">
                  <a16:creationId xmlns:a16="http://schemas.microsoft.com/office/drawing/2014/main" id="{FFE6B513-55FB-286E-9731-0073A19FAF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1">
              <a:extLst>
                <a:ext uri="{FF2B5EF4-FFF2-40B4-BE49-F238E27FC236}">
                  <a16:creationId xmlns:a16="http://schemas.microsoft.com/office/drawing/2014/main" id="{F59EB620-A2AE-A849-C082-3B89C7EF7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B87B5792-C77E-7ABF-1F9D-7084C3A432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017442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3BEB63-1089-1422-C4E4-40C0E4A6C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68" y="1084520"/>
            <a:ext cx="8229599" cy="470904"/>
          </a:xfrm>
        </p:spPr>
        <p:txBody>
          <a:bodyPr/>
          <a:lstStyle/>
          <a:p>
            <a:r>
              <a:rPr lang="cs-CZ" dirty="0"/>
              <a:t>Předkládání žádostí o dotace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6AEF305-23CC-ECFA-8E00-69729362C0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4516" y="2281287"/>
            <a:ext cx="7114967" cy="2646324"/>
          </a:xfrm>
        </p:spPr>
      </p:pic>
    </p:spTree>
    <p:extLst>
      <p:ext uri="{BB962C8B-B14F-4D97-AF65-F5344CB8AC3E}">
        <p14:creationId xmlns:p14="http://schemas.microsoft.com/office/powerpoint/2010/main" val="174587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881F0-E328-FEF8-B12E-8B58E038F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68" y="1084519"/>
            <a:ext cx="8100681" cy="556401"/>
          </a:xfrm>
        </p:spPr>
        <p:txBody>
          <a:bodyPr/>
          <a:lstStyle/>
          <a:p>
            <a:r>
              <a:rPr lang="cs-CZ" dirty="0"/>
              <a:t>Předkládání žádostí o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94BDF-8AAA-72F9-1C56-760DF6A5A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28825"/>
            <a:ext cx="8229600" cy="4097338"/>
          </a:xfrm>
        </p:spPr>
        <p:txBody>
          <a:bodyPr>
            <a:normAutofit/>
          </a:bodyPr>
          <a:lstStyle/>
          <a:p>
            <a:r>
              <a:rPr lang="cs-CZ" sz="2000" kern="50" dirty="0">
                <a:solidFill>
                  <a:srgbClr val="231F20"/>
                </a:solidFill>
                <a:ea typeface="Droid Sans"/>
              </a:rPr>
              <a:t>p</a:t>
            </a:r>
            <a:r>
              <a:rPr lang="cs-CZ" sz="2000" kern="50" dirty="0">
                <a:solidFill>
                  <a:srgbClr val="231F20"/>
                </a:solidFill>
                <a:effectLst/>
                <a:latin typeface="Tahoma" panose="020B0604030504040204" pitchFamily="34" charset="0"/>
                <a:ea typeface="Droid Sans"/>
              </a:rPr>
              <a:t>rostřednictvím elektronického systému </a:t>
            </a:r>
            <a:r>
              <a:rPr lang="cs-CZ" sz="2000" b="1" kern="50" dirty="0" err="1">
                <a:solidFill>
                  <a:srgbClr val="231F20"/>
                </a:solidFill>
                <a:effectLst/>
                <a:latin typeface="Tahoma" panose="020B0604030504040204" pitchFamily="34" charset="0"/>
                <a:ea typeface="Droid Sans"/>
              </a:rPr>
              <a:t>ePodatelna</a:t>
            </a:r>
            <a:r>
              <a:rPr lang="cs-CZ" sz="2000" b="1" kern="50" dirty="0">
                <a:solidFill>
                  <a:srgbClr val="231F20"/>
                </a:solidFill>
                <a:effectLst/>
                <a:latin typeface="Tahoma" panose="020B0604030504040204" pitchFamily="34" charset="0"/>
                <a:ea typeface="Droid Sans"/>
              </a:rPr>
              <a:t> </a:t>
            </a:r>
            <a:r>
              <a:rPr lang="cs-CZ" sz="2000" kern="50" dirty="0">
                <a:solidFill>
                  <a:srgbClr val="231F20"/>
                </a:solidFill>
                <a:effectLst/>
                <a:latin typeface="Tahoma" panose="020B0604030504040204" pitchFamily="34" charset="0"/>
                <a:ea typeface="Droid Sans"/>
              </a:rPr>
              <a:t>Moravskoslezského kraje </a:t>
            </a:r>
          </a:p>
          <a:p>
            <a:endParaRPr lang="cs-CZ" sz="200" kern="50" dirty="0">
              <a:solidFill>
                <a:srgbClr val="231F20"/>
              </a:solidFill>
            </a:endParaRPr>
          </a:p>
          <a:p>
            <a:r>
              <a:rPr lang="cs-CZ" sz="1800" u="sng" kern="50" dirty="0">
                <a:solidFill>
                  <a:srgbClr val="0000FF"/>
                </a:solidFill>
                <a:effectLst/>
                <a:latin typeface="Tahoma" panose="020B0604030504040204" pitchFamily="34" charset="0"/>
                <a:ea typeface="Droid Sans"/>
                <a:cs typeface="Lohit Hindi"/>
                <a:hlinkClick r:id="rId2"/>
              </a:rPr>
              <a:t>https://podatelna.msk.cz/RAP05/</a:t>
            </a:r>
            <a:endParaRPr lang="cs-CZ" sz="1800" u="sng" kern="50" dirty="0">
              <a:solidFill>
                <a:srgbClr val="0000FF"/>
              </a:solidFill>
              <a:effectLst/>
              <a:latin typeface="Tahoma" panose="020B0604030504040204" pitchFamily="34" charset="0"/>
              <a:ea typeface="Droid Sans"/>
              <a:cs typeface="Lohit Hindi"/>
            </a:endParaRPr>
          </a:p>
          <a:p>
            <a:endParaRPr lang="cs-CZ" sz="1800" u="sng" kern="50" dirty="0">
              <a:solidFill>
                <a:srgbClr val="0000FF"/>
              </a:solidFill>
              <a:ea typeface="Droid Sans"/>
              <a:cs typeface="Lohit Hindi"/>
            </a:endParaRPr>
          </a:p>
          <a:p>
            <a:r>
              <a:rPr lang="cs-CZ" sz="1800" kern="50" dirty="0">
                <a:solidFill>
                  <a:schemeClr val="tx1"/>
                </a:solidFill>
                <a:ea typeface="Droid Sans"/>
                <a:cs typeface="Lohit Hindi"/>
              </a:rPr>
              <a:t>Podává se 1 žádost za poskytovatele </a:t>
            </a:r>
            <a:r>
              <a:rPr lang="cs-CZ" sz="1800" kern="50">
                <a:solidFill>
                  <a:schemeClr val="tx1"/>
                </a:solidFill>
                <a:ea typeface="Droid Sans"/>
                <a:cs typeface="Lohit Hindi"/>
              </a:rPr>
              <a:t>sociálních služeb</a:t>
            </a:r>
            <a:endParaRPr lang="cs-CZ" sz="1800" kern="50" dirty="0">
              <a:solidFill>
                <a:schemeClr val="tx1"/>
              </a:solidFill>
              <a:effectLst/>
              <a:latin typeface="Tahoma" panose="020B0604030504040204" pitchFamily="34" charset="0"/>
              <a:ea typeface="Droid Sans"/>
              <a:cs typeface="Lohit Hindi"/>
            </a:endParaRPr>
          </a:p>
          <a:p>
            <a:pPr marL="0" indent="0">
              <a:buNone/>
            </a:pPr>
            <a:endParaRPr lang="cs-CZ" sz="800" u="sng" kern="5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cs-CZ" sz="1600" kern="50" dirty="0">
              <a:solidFill>
                <a:srgbClr val="231F20"/>
              </a:solidFill>
            </a:endParaRPr>
          </a:p>
          <a:p>
            <a:r>
              <a:rPr lang="cs-CZ" sz="2000" kern="50" dirty="0">
                <a:solidFill>
                  <a:srgbClr val="231F20"/>
                </a:solidFill>
              </a:rPr>
              <a:t>povinné přílohy:</a:t>
            </a:r>
          </a:p>
          <a:p>
            <a:pPr lvl="1"/>
            <a:r>
              <a:rPr lang="cs-CZ" sz="2000" b="1" kern="50" dirty="0">
                <a:solidFill>
                  <a:srgbClr val="231F20"/>
                </a:solidFill>
              </a:rPr>
              <a:t>Údaje o sociální službě </a:t>
            </a:r>
            <a:r>
              <a:rPr lang="cs-CZ" sz="2000" kern="50" dirty="0">
                <a:solidFill>
                  <a:srgbClr val="231F20"/>
                </a:solidFill>
              </a:rPr>
              <a:t>- příloha č. 1 žádosti</a:t>
            </a:r>
          </a:p>
          <a:p>
            <a:pPr lvl="1"/>
            <a:r>
              <a:rPr lang="cs-CZ" sz="2000" b="1" kern="50" dirty="0">
                <a:solidFill>
                  <a:srgbClr val="231F20"/>
                </a:solidFill>
              </a:rPr>
              <a:t>Vyjádření ORP </a:t>
            </a:r>
            <a:r>
              <a:rPr lang="cs-CZ" sz="2000" kern="50" dirty="0">
                <a:solidFill>
                  <a:srgbClr val="231F20"/>
                </a:solidFill>
              </a:rPr>
              <a:t>- příloha č. 2 žádosti</a:t>
            </a:r>
          </a:p>
          <a:p>
            <a:pPr lvl="1"/>
            <a:r>
              <a:rPr lang="cs-CZ" sz="2000" kern="50" dirty="0">
                <a:solidFill>
                  <a:srgbClr val="231F20"/>
                </a:solidFill>
              </a:rPr>
              <a:t>další povinné přílohy dle vyhlášeného programu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F612698D-576A-1FDB-8235-2282F5A0A050}"/>
              </a:ext>
            </a:extLst>
          </p:cNvPr>
          <p:cNvGrpSpPr/>
          <p:nvPr/>
        </p:nvGrpSpPr>
        <p:grpSpPr>
          <a:xfrm>
            <a:off x="311279" y="105645"/>
            <a:ext cx="6489117" cy="742080"/>
            <a:chOff x="0" y="0"/>
            <a:chExt cx="4504055" cy="557530"/>
          </a:xfrm>
        </p:grpSpPr>
        <p:pic>
          <p:nvPicPr>
            <p:cNvPr id="5" name="Picture 20">
              <a:extLst>
                <a:ext uri="{FF2B5EF4-FFF2-40B4-BE49-F238E27FC236}">
                  <a16:creationId xmlns:a16="http://schemas.microsoft.com/office/drawing/2014/main" id="{0087A643-E392-7235-F8FC-51E14D288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400" y="25400"/>
              <a:ext cx="1459230" cy="448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1">
              <a:extLst>
                <a:ext uri="{FF2B5EF4-FFF2-40B4-BE49-F238E27FC236}">
                  <a16:creationId xmlns:a16="http://schemas.microsoft.com/office/drawing/2014/main" id="{FBAB27F7-495B-CDF3-724B-05759F2282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950" y="6350"/>
              <a:ext cx="967105" cy="55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45F406D6-1B51-8EE6-88C7-8F933C1AA0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9100" cy="50546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07744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E9446C3-9443-A3AD-64CA-20B714048D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713" y="122872"/>
            <a:ext cx="6009127" cy="6716655"/>
          </a:xfr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7CF203CF-8E9C-05C8-14FE-70FFD95C94AD}"/>
              </a:ext>
            </a:extLst>
          </p:cNvPr>
          <p:cNvSpPr/>
          <p:nvPr/>
        </p:nvSpPr>
        <p:spPr>
          <a:xfrm>
            <a:off x="6339840" y="122872"/>
            <a:ext cx="2661920" cy="568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91868184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_prezentace-světlé_pozadí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2983</Words>
  <Application>Microsoft Office PowerPoint</Application>
  <PresentationFormat>Předvádění na obrazovce (4:3)</PresentationFormat>
  <Paragraphs>424</Paragraphs>
  <Slides>34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Aptos</vt:lpstr>
      <vt:lpstr>Arial</vt:lpstr>
      <vt:lpstr>Droid Sans</vt:lpstr>
      <vt:lpstr>Tahoma</vt:lpstr>
      <vt:lpstr>Times New Roman</vt:lpstr>
      <vt:lpstr>Wingdings</vt:lpstr>
      <vt:lpstr>šablona_prezentace-světlé_pozadí1</vt:lpstr>
      <vt:lpstr>Financování soc. služeb prostřednictvím projektu: „Podpora služeb osobní asistence v MSK“  CZ.03.02.01/00/22_003/0005567   </vt:lpstr>
      <vt:lpstr>Obsah prezentace</vt:lpstr>
      <vt:lpstr>Projekt Podpora služeb osobní asistence v MSK</vt:lpstr>
      <vt:lpstr>S kým se můžete v průběhu projektu potkávat?</vt:lpstr>
      <vt:lpstr>Prezentace aplikace PowerPoint</vt:lpstr>
      <vt:lpstr>Vyhlášení dotačního programu</vt:lpstr>
      <vt:lpstr>Předkládání žádostí o dotace</vt:lpstr>
      <vt:lpstr>Předkládání žádostí o dotace</vt:lpstr>
      <vt:lpstr>Prezentace aplikace PowerPoint</vt:lpstr>
      <vt:lpstr>Schvalování žádostí o dotaci</vt:lpstr>
      <vt:lpstr>Podmínky projektu / dotačního programu</vt:lpstr>
      <vt:lpstr>Monitorovací období projektu</vt:lpstr>
      <vt:lpstr> Kde se bude vykazovat</vt:lpstr>
      <vt:lpstr>Prezentace aplikace PowerPoint</vt:lpstr>
      <vt:lpstr>Vykazování podpořených osob</vt:lpstr>
      <vt:lpstr>Vykazování podpořených osob</vt:lpstr>
      <vt:lpstr>Vykazování podpořených osob</vt:lpstr>
      <vt:lpstr>Vykazování podpořených osob</vt:lpstr>
      <vt:lpstr>Publicita projektu</vt:lpstr>
      <vt:lpstr>Platební podmínky a vykazování kapacity</vt:lpstr>
      <vt:lpstr>Platební podmínky a vykazování kapacity</vt:lpstr>
      <vt:lpstr>Prezentace aplikace PowerPoint</vt:lpstr>
      <vt:lpstr>Prezentace aplikace PowerPoint</vt:lpstr>
      <vt:lpstr>Platební podmínky a vykazování kapacity</vt:lpstr>
      <vt:lpstr>Platební podmínky a vyúčtování</vt:lpstr>
      <vt:lpstr>Jak předložit vyúčtování dotace a hlášení o kapacitě soc. služby?</vt:lpstr>
      <vt:lpstr>Uznatelné náklady</vt:lpstr>
      <vt:lpstr>Platební podmínky a vyrovnávací platba</vt:lpstr>
      <vt:lpstr>Kontrola projektu</vt:lpstr>
      <vt:lpstr>Kontrola projektu – nejčastější nesrovnalosti</vt:lpstr>
      <vt:lpstr>Kontrola projektu – doporučení</vt:lpstr>
      <vt:lpstr>Ukončení projektu</vt:lpstr>
      <vt:lpstr>Závěr – shrnutí </vt:lpstr>
      <vt:lpstr>            Děkujeme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Financovaní soc. služeb prostřednictvím projektu: „Podpora služeb sociální prevence 2022+“</dc:title>
  <dc:creator/>
  <cp:lastModifiedBy/>
  <cp:revision>469</cp:revision>
  <dcterms:created xsi:type="dcterms:W3CDTF">2014-11-23T20:28:28Z</dcterms:created>
  <dcterms:modified xsi:type="dcterms:W3CDTF">2025-09-18T08:12:35Z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15ad6d0-798b-44f9-b3fd-112ad6275fb4_Enabled">
    <vt:lpwstr>true</vt:lpwstr>
  </property>
  <property fmtid="{D5CDD505-2E9C-101B-9397-08002B2CF9AE}" pid="3" name="MSIP_Label_215ad6d0-798b-44f9-b3fd-112ad6275fb4_SetDate">
    <vt:lpwstr>2022-06-09T12:53:06Z</vt:lpwstr>
  </property>
  <property fmtid="{D5CDD505-2E9C-101B-9397-08002B2CF9AE}" pid="4" name="MSIP_Label_215ad6d0-798b-44f9-b3fd-112ad6275fb4_Method">
    <vt:lpwstr>Standard</vt:lpwstr>
  </property>
  <property fmtid="{D5CDD505-2E9C-101B-9397-08002B2CF9AE}" pid="5" name="MSIP_Label_215ad6d0-798b-44f9-b3fd-112ad6275fb4_Name">
    <vt:lpwstr>Neveřejná informace (popis)</vt:lpwstr>
  </property>
  <property fmtid="{D5CDD505-2E9C-101B-9397-08002B2CF9AE}" pid="6" name="MSIP_Label_215ad6d0-798b-44f9-b3fd-112ad6275fb4_SiteId">
    <vt:lpwstr>39f24d0b-aa30-4551-8e81-43c77cf1000e</vt:lpwstr>
  </property>
  <property fmtid="{D5CDD505-2E9C-101B-9397-08002B2CF9AE}" pid="7" name="MSIP_Label_215ad6d0-798b-44f9-b3fd-112ad6275fb4_ActionId">
    <vt:lpwstr>ddbe5e6f-a909-4a00-b04d-514e178dbf96</vt:lpwstr>
  </property>
  <property fmtid="{D5CDD505-2E9C-101B-9397-08002B2CF9AE}" pid="8" name="MSIP_Label_215ad6d0-798b-44f9-b3fd-112ad6275fb4_ContentBits">
    <vt:lpwstr>2</vt:lpwstr>
  </property>
</Properties>
</file>