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>
  <p:sldMasterIdLst>
    <p:sldMasterId id="2147483686" r:id="rId1"/>
  </p:sldMasterIdLst>
  <p:notesMasterIdLst>
    <p:notesMasterId r:id="rId31"/>
  </p:notesMasterIdLst>
  <p:handoutMasterIdLst>
    <p:handoutMasterId r:id="rId32"/>
  </p:handoutMasterIdLst>
  <p:sldIdLst>
    <p:sldId id="256" r:id="rId2"/>
    <p:sldId id="347" r:id="rId3"/>
    <p:sldId id="353" r:id="rId4"/>
    <p:sldId id="349" r:id="rId5"/>
    <p:sldId id="386" r:id="rId6"/>
    <p:sldId id="389" r:id="rId7"/>
    <p:sldId id="391" r:id="rId8"/>
    <p:sldId id="393" r:id="rId9"/>
    <p:sldId id="394" r:id="rId10"/>
    <p:sldId id="395" r:id="rId11"/>
    <p:sldId id="396" r:id="rId12"/>
    <p:sldId id="397" r:id="rId13"/>
    <p:sldId id="372" r:id="rId14"/>
    <p:sldId id="366" r:id="rId15"/>
    <p:sldId id="367" r:id="rId16"/>
    <p:sldId id="368" r:id="rId17"/>
    <p:sldId id="374" r:id="rId18"/>
    <p:sldId id="375" r:id="rId19"/>
    <p:sldId id="399" r:id="rId20"/>
    <p:sldId id="401" r:id="rId21"/>
    <p:sldId id="405" r:id="rId22"/>
    <p:sldId id="406" r:id="rId23"/>
    <p:sldId id="384" r:id="rId24"/>
    <p:sldId id="383" r:id="rId25"/>
    <p:sldId id="385" r:id="rId26"/>
    <p:sldId id="376" r:id="rId27"/>
    <p:sldId id="377" r:id="rId28"/>
    <p:sldId id="378" r:id="rId29"/>
    <p:sldId id="382" r:id="rId30"/>
  </p:sldIdLst>
  <p:sldSz cx="9144000" cy="6858000" type="screen4x3"/>
  <p:notesSz cx="6797675" cy="9928225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buClr>
        <a:schemeClr val="accent2"/>
      </a:buClr>
      <a:buFont typeface="Wingdings" pitchFamily="2" charset="2"/>
      <a:defRPr sz="1428" i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66481" algn="ctr" rtl="0" eaLnBrk="0" fontAlgn="base" hangingPunct="0">
      <a:spcBef>
        <a:spcPct val="50000"/>
      </a:spcBef>
      <a:spcAft>
        <a:spcPct val="0"/>
      </a:spcAft>
      <a:buClr>
        <a:schemeClr val="accent2"/>
      </a:buClr>
      <a:buFont typeface="Wingdings" pitchFamily="2" charset="2"/>
      <a:defRPr sz="1428" i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32962" algn="ctr" rtl="0" eaLnBrk="0" fontAlgn="base" hangingPunct="0">
      <a:spcBef>
        <a:spcPct val="50000"/>
      </a:spcBef>
      <a:spcAft>
        <a:spcPct val="0"/>
      </a:spcAft>
      <a:buClr>
        <a:schemeClr val="accent2"/>
      </a:buClr>
      <a:buFont typeface="Wingdings" pitchFamily="2" charset="2"/>
      <a:defRPr sz="1428" i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99443" algn="ctr" rtl="0" eaLnBrk="0" fontAlgn="base" hangingPunct="0">
      <a:spcBef>
        <a:spcPct val="50000"/>
      </a:spcBef>
      <a:spcAft>
        <a:spcPct val="0"/>
      </a:spcAft>
      <a:buClr>
        <a:schemeClr val="accent2"/>
      </a:buClr>
      <a:buFont typeface="Wingdings" pitchFamily="2" charset="2"/>
      <a:defRPr sz="1428" i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65925" algn="ctr" rtl="0" eaLnBrk="0" fontAlgn="base" hangingPunct="0">
      <a:spcBef>
        <a:spcPct val="50000"/>
      </a:spcBef>
      <a:spcAft>
        <a:spcPct val="0"/>
      </a:spcAft>
      <a:buClr>
        <a:schemeClr val="accent2"/>
      </a:buClr>
      <a:buFont typeface="Wingdings" pitchFamily="2" charset="2"/>
      <a:defRPr sz="1428" i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332406" algn="l" defTabSz="932962" rtl="0" eaLnBrk="1" latinLnBrk="0" hangingPunct="1">
      <a:defRPr sz="1428" i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98887" algn="l" defTabSz="932962" rtl="0" eaLnBrk="1" latinLnBrk="0" hangingPunct="1">
      <a:defRPr sz="1428" i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65368" algn="l" defTabSz="932962" rtl="0" eaLnBrk="1" latinLnBrk="0" hangingPunct="1">
      <a:defRPr sz="1428" i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731849" algn="l" defTabSz="932962" rtl="0" eaLnBrk="1" latinLnBrk="0" hangingPunct="1">
      <a:defRPr sz="1428" i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2" userDrawn="1">
          <p15:clr>
            <a:srgbClr val="A4A3A4"/>
          </p15:clr>
        </p15:guide>
        <p15:guide id="2" pos="544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 userDrawn="1">
          <p15:clr>
            <a:srgbClr val="A4A3A4"/>
          </p15:clr>
        </p15:guide>
        <p15:guide id="2" pos="2098" userDrawn="1">
          <p15:clr>
            <a:srgbClr val="A4A3A4"/>
          </p15:clr>
        </p15:guide>
        <p15:guide id="3" orient="horz" pos="3128" userDrawn="1">
          <p15:clr>
            <a:srgbClr val="A4A3A4"/>
          </p15:clr>
        </p15:guide>
        <p15:guide id="4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98A2A8"/>
    <a:srgbClr val="C4241F"/>
    <a:srgbClr val="084686"/>
    <a:srgbClr val="0B2478"/>
    <a:srgbClr val="E41F18"/>
    <a:srgbClr val="004289"/>
    <a:srgbClr val="A6A6A6"/>
    <a:srgbClr val="575756"/>
    <a:srgbClr val="B0B1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Styl Světlá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Styl Světlá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řední styl 3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Světlý styl 2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CAF9ED-07DC-4A11-8D7F-57B35C25682E}" styleName="Střední styl 1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Tmavý styl 1 – zvýraznění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 Tmavá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ABFCF23-3B69-468F-B69F-88F6DE6A72F2}" styleName="Střední styl 1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Střední styl 1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7AC3CCA-C797-4891-BE02-D94E43425B78}" styleName="Styl Středně sytá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A488322-F2BA-4B5B-9748-0D474271808F}" styleName="Střední styl 3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Střední styl 1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Styl Středně sytá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D083AE6-46FA-4A59-8FB0-9F97EB10719F}" styleName="Světlý styl 3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A111915-BE36-4E01-A7E5-04B1672EAD32}" styleName="Světlý styl 2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D113A9D2-9D6B-4929-AA2D-F23B5EE8CBE7}" styleName="Styl s motivem 2 – zvýraznění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Styl s motivem 1 – zvýraznění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DBED569-4797-4DF1-A0F4-6AAB3CD982D8}" styleName="Světlý styl 3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Světlý styl 3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Světlý styl 1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Světlý styl 1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B9631B5-78F2-41C9-869B-9F39066F8104}" styleName="Střední styl 3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EBBBCC-DAD2-459C-BE2E-F6DE35CF9A28}" styleName="Tmavý styl 2 – zvýraznění 3/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Střední styl 1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4C1A8A3-306A-4EB7-A6B1-4F7E0EB9C5D6}" styleName="Střední styl 3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Tmavý styl 1 – zvýraznění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3716" autoAdjust="0"/>
  </p:normalViewPr>
  <p:slideViewPr>
    <p:cSldViewPr snapToGrid="0">
      <p:cViewPr varScale="1">
        <p:scale>
          <a:sx n="70" d="100"/>
          <a:sy n="70" d="100"/>
        </p:scale>
        <p:origin x="1326" y="60"/>
      </p:cViewPr>
      <p:guideLst>
        <p:guide orient="horz" pos="3952"/>
        <p:guide pos="5443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-17208"/>
    </p:cViewPr>
  </p:sorterViewPr>
  <p:notesViewPr>
    <p:cSldViewPr snapToGrid="0">
      <p:cViewPr>
        <p:scale>
          <a:sx n="75" d="100"/>
          <a:sy n="75" d="100"/>
        </p:scale>
        <p:origin x="4104" y="282"/>
      </p:cViewPr>
      <p:guideLst>
        <p:guide orient="horz" pos="3120"/>
        <p:guide pos="2098"/>
        <p:guide orient="horz" pos="3128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6145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8" tIns="45915" rIns="91828" bIns="45915" numCol="1" anchor="t" anchorCtr="0" compatLnSpc="1">
            <a:prstTxWarp prst="textNoShape">
              <a:avLst/>
            </a:prstTxWarp>
          </a:bodyPr>
          <a:lstStyle>
            <a:lvl1pPr algn="l" defTabSz="919699" eaLnBrk="1" hangingPunct="1">
              <a:spcBef>
                <a:spcPct val="0"/>
              </a:spcBef>
              <a:buClrTx/>
              <a:buFontTx/>
              <a:buNone/>
              <a:defRPr sz="1200" i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531" y="0"/>
            <a:ext cx="2946145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8" tIns="45915" rIns="91828" bIns="45915" numCol="1" anchor="t" anchorCtr="0" compatLnSpc="1">
            <a:prstTxWarp prst="textNoShape">
              <a:avLst/>
            </a:prstTxWarp>
          </a:bodyPr>
          <a:lstStyle>
            <a:lvl1pPr algn="r" defTabSz="919699" eaLnBrk="1" hangingPunct="1">
              <a:spcBef>
                <a:spcPct val="0"/>
              </a:spcBef>
              <a:buClrTx/>
              <a:buFontTx/>
              <a:buNone/>
              <a:defRPr sz="1200" i="0">
                <a:latin typeface="Times New Roman" pitchFamily="18" charset="0"/>
              </a:defRPr>
            </a:lvl1pPr>
          </a:lstStyle>
          <a:p>
            <a:fld id="{457EA0C0-5B0D-4D8E-8448-29C33B29C874}" type="datetime1">
              <a:rPr lang="en-US"/>
              <a:pPr/>
              <a:t>8/27/2020</a:t>
            </a:fld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31814"/>
            <a:ext cx="2946145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8" tIns="45915" rIns="91828" bIns="45915" numCol="1" anchor="b" anchorCtr="0" compatLnSpc="1">
            <a:prstTxWarp prst="textNoShape">
              <a:avLst/>
            </a:prstTxWarp>
          </a:bodyPr>
          <a:lstStyle>
            <a:lvl1pPr algn="l" defTabSz="919699" eaLnBrk="1" hangingPunct="1">
              <a:spcBef>
                <a:spcPct val="0"/>
              </a:spcBef>
              <a:buClrTx/>
              <a:buFontTx/>
              <a:buNone/>
              <a:defRPr sz="1200" i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531" y="9431814"/>
            <a:ext cx="2946145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8" tIns="45915" rIns="91828" bIns="45915" numCol="1" anchor="b" anchorCtr="0" compatLnSpc="1">
            <a:prstTxWarp prst="textNoShape">
              <a:avLst/>
            </a:prstTxWarp>
          </a:bodyPr>
          <a:lstStyle>
            <a:lvl1pPr algn="r" defTabSz="919699" eaLnBrk="1" hangingPunct="1">
              <a:spcBef>
                <a:spcPct val="0"/>
              </a:spcBef>
              <a:buClrTx/>
              <a:buFontTx/>
              <a:buNone/>
              <a:defRPr sz="1200" i="0">
                <a:latin typeface="Times New Roman" pitchFamily="18" charset="0"/>
              </a:defRPr>
            </a:lvl1pPr>
          </a:lstStyle>
          <a:p>
            <a:fld id="{93680765-A157-41AD-8F94-E152B15695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61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17538" y="487363"/>
            <a:ext cx="56261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65628" y="5592519"/>
            <a:ext cx="5729738" cy="342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cs-CZ" dirty="0" smtClean="0"/>
              <a:t>Click to edit Master text styles</a:t>
            </a:r>
          </a:p>
        </p:txBody>
      </p:sp>
      <p:sp>
        <p:nvSpPr>
          <p:cNvPr id="5127" name="pg num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033201" y="9549554"/>
            <a:ext cx="542583" cy="18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19699" eaLnBrk="1" hangingPunct="1">
              <a:spcBef>
                <a:spcPct val="0"/>
              </a:spcBef>
              <a:buClrTx/>
              <a:buFontTx/>
              <a:buNone/>
              <a:defRPr sz="1200" i="0"/>
            </a:lvl1pPr>
          </a:lstStyle>
          <a:p>
            <a:fld id="{42689D1E-D6FA-469F-A168-9573E3DAE983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5137" name="McK Separator" hidden="1"/>
          <p:cNvSpPr>
            <a:spLocks noChangeShapeType="1"/>
          </p:cNvSpPr>
          <p:nvPr/>
        </p:nvSpPr>
        <p:spPr bwMode="auto">
          <a:xfrm>
            <a:off x="814686" y="1509918"/>
            <a:ext cx="519907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2290" tIns="46145" rIns="92290" bIns="46145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992732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lnSpc>
        <a:spcPct val="90000"/>
      </a:lnSpc>
      <a:spcBef>
        <a:spcPct val="30000"/>
      </a:spcBef>
      <a:spcAft>
        <a:spcPct val="0"/>
      </a:spcAft>
      <a:defRPr sz="1632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194367" algn="l" rtl="0" fontAlgn="base">
      <a:spcBef>
        <a:spcPct val="30000"/>
      </a:spcBef>
      <a:spcAft>
        <a:spcPct val="0"/>
      </a:spcAft>
      <a:defRPr sz="1224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388734" algn="l" rtl="0" fontAlgn="base">
      <a:spcBef>
        <a:spcPct val="30000"/>
      </a:spcBef>
      <a:spcAft>
        <a:spcPct val="0"/>
      </a:spcAft>
      <a:defRPr sz="1224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583101" algn="l" rtl="0" fontAlgn="base">
      <a:spcBef>
        <a:spcPct val="30000"/>
      </a:spcBef>
      <a:spcAft>
        <a:spcPct val="0"/>
      </a:spcAft>
      <a:defRPr sz="1224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777469" algn="l" rtl="0" fontAlgn="base">
      <a:spcBef>
        <a:spcPct val="30000"/>
      </a:spcBef>
      <a:spcAft>
        <a:spcPct val="0"/>
      </a:spcAft>
      <a:defRPr sz="1224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332406" algn="l" defTabSz="932962" rtl="0" eaLnBrk="1" latinLnBrk="0" hangingPunct="1">
      <a:defRPr sz="1224" kern="1200">
        <a:solidFill>
          <a:schemeClr val="tx1"/>
        </a:solidFill>
        <a:latin typeface="+mn-lt"/>
        <a:ea typeface="+mn-ea"/>
        <a:cs typeface="+mn-cs"/>
      </a:defRPr>
    </a:lvl6pPr>
    <a:lvl7pPr marL="2798887" algn="l" defTabSz="932962" rtl="0" eaLnBrk="1" latinLnBrk="0" hangingPunct="1">
      <a:defRPr sz="1224" kern="1200">
        <a:solidFill>
          <a:schemeClr val="tx1"/>
        </a:solidFill>
        <a:latin typeface="+mn-lt"/>
        <a:ea typeface="+mn-ea"/>
        <a:cs typeface="+mn-cs"/>
      </a:defRPr>
    </a:lvl7pPr>
    <a:lvl8pPr marL="3265368" algn="l" defTabSz="932962" rtl="0" eaLnBrk="1" latinLnBrk="0" hangingPunct="1">
      <a:defRPr sz="1224" kern="1200">
        <a:solidFill>
          <a:schemeClr val="tx1"/>
        </a:solidFill>
        <a:latin typeface="+mn-lt"/>
        <a:ea typeface="+mn-ea"/>
        <a:cs typeface="+mn-cs"/>
      </a:defRPr>
    </a:lvl8pPr>
    <a:lvl9pPr marL="3731849" algn="l" defTabSz="932962" rtl="0" eaLnBrk="1" latinLnBrk="0" hangingPunct="1">
      <a:defRPr sz="122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89D1E-D6FA-469F-A168-9573E3DAE983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0316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Picture 4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449" cy="518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959104" y="2285640"/>
            <a:ext cx="6767623" cy="2131489"/>
          </a:xfrm>
        </p:spPr>
        <p:txBody>
          <a:bodyPr anchor="t">
            <a:normAutofit/>
          </a:bodyPr>
          <a:lstStyle>
            <a:lvl1pPr algn="l">
              <a:defRPr sz="5400" b="0" baseline="0">
                <a:solidFill>
                  <a:srgbClr val="084686"/>
                </a:solidFill>
              </a:defRPr>
            </a:lvl1pPr>
          </a:lstStyle>
          <a:p>
            <a:r>
              <a:rPr lang="cs-CZ" dirty="0" smtClean="0"/>
              <a:t>Název prezentace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 i="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 i="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482F267E-5537-4CF6-843B-2CC79DD70A58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Podnadpis 2"/>
          <p:cNvSpPr txBox="1">
            <a:spLocks/>
          </p:cNvSpPr>
          <p:nvPr userDrawn="1"/>
        </p:nvSpPr>
        <p:spPr>
          <a:xfrm>
            <a:off x="6999439" y="5758699"/>
            <a:ext cx="739193" cy="21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buClrTx/>
            </a:pPr>
            <a:r>
              <a:rPr lang="cs-CZ" sz="1100" b="0" i="0" dirty="0" smtClean="0">
                <a:solidFill>
                  <a:srgbClr val="575756"/>
                </a:solidFill>
              </a:rPr>
              <a:t>Datum:</a:t>
            </a:r>
          </a:p>
        </p:txBody>
      </p:sp>
      <p:sp>
        <p:nvSpPr>
          <p:cNvPr id="13" name="Podnadpis 2"/>
          <p:cNvSpPr txBox="1">
            <a:spLocks/>
          </p:cNvSpPr>
          <p:nvPr userDrawn="1"/>
        </p:nvSpPr>
        <p:spPr>
          <a:xfrm>
            <a:off x="4136692" y="5755354"/>
            <a:ext cx="1040849" cy="21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buClrTx/>
            </a:pPr>
            <a:r>
              <a:rPr lang="cs-CZ" sz="1100" b="0" i="0" dirty="0" smtClean="0">
                <a:solidFill>
                  <a:srgbClr val="575756"/>
                </a:solidFill>
              </a:rPr>
              <a:t>Zpracoval:</a:t>
            </a:r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13" hasCustomPrompt="1"/>
          </p:nvPr>
        </p:nvSpPr>
        <p:spPr>
          <a:xfrm>
            <a:off x="7633172" y="5755355"/>
            <a:ext cx="1060501" cy="216000"/>
          </a:xfrm>
        </p:spPr>
        <p:txBody>
          <a:bodyPr>
            <a:noAutofit/>
          </a:bodyPr>
          <a:lstStyle>
            <a:lvl1pPr marL="0" indent="0">
              <a:buNone/>
              <a:defRPr sz="1100" baseline="0">
                <a:solidFill>
                  <a:srgbClr val="575756"/>
                </a:solidFill>
              </a:defRPr>
            </a:lvl1pPr>
          </a:lstStyle>
          <a:p>
            <a:pPr lvl="0"/>
            <a:r>
              <a:rPr lang="cs-CZ" dirty="0" smtClean="0"/>
              <a:t>Datum</a:t>
            </a:r>
            <a:endParaRPr lang="cs-CZ" dirty="0"/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4" hasCustomPrompt="1"/>
          </p:nvPr>
        </p:nvSpPr>
        <p:spPr>
          <a:xfrm>
            <a:off x="5085300" y="5756879"/>
            <a:ext cx="2042886" cy="216047"/>
          </a:xfrm>
        </p:spPr>
        <p:txBody>
          <a:bodyPr>
            <a:noAutofit/>
          </a:bodyPr>
          <a:lstStyle>
            <a:lvl1pPr marL="0" indent="0" algn="l">
              <a:buNone/>
              <a:defRPr sz="1100" baseline="0">
                <a:solidFill>
                  <a:srgbClr val="575756"/>
                </a:solidFill>
              </a:defRPr>
            </a:lvl1pPr>
          </a:lstStyle>
          <a:p>
            <a:pPr lvl="0"/>
            <a:r>
              <a:rPr lang="cs-CZ" dirty="0" smtClean="0"/>
              <a:t>Jméno</a:t>
            </a:r>
            <a:endParaRPr lang="cs-CZ" dirty="0"/>
          </a:p>
        </p:txBody>
      </p:sp>
      <p:grpSp>
        <p:nvGrpSpPr>
          <p:cNvPr id="55" name="Skupina 54"/>
          <p:cNvGrpSpPr/>
          <p:nvPr userDrawn="1"/>
        </p:nvGrpSpPr>
        <p:grpSpPr>
          <a:xfrm>
            <a:off x="4398295" y="278579"/>
            <a:ext cx="4493324" cy="248207"/>
            <a:chOff x="4044949" y="280533"/>
            <a:chExt cx="4493324" cy="248207"/>
          </a:xfrm>
        </p:grpSpPr>
        <p:pic>
          <p:nvPicPr>
            <p:cNvPr id="58" name="Obrázek 5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4949" y="280533"/>
              <a:ext cx="367775" cy="246253"/>
            </a:xfrm>
            <a:prstGeom prst="rect">
              <a:avLst/>
            </a:prstGeom>
          </p:spPr>
        </p:pic>
        <p:pic>
          <p:nvPicPr>
            <p:cNvPr id="59" name="Obrázek 5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931" y="281510"/>
              <a:ext cx="367775" cy="246253"/>
            </a:xfrm>
            <a:prstGeom prst="rect">
              <a:avLst/>
            </a:prstGeom>
          </p:spPr>
        </p:pic>
        <p:pic>
          <p:nvPicPr>
            <p:cNvPr id="60" name="Obrázek 5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78" y="281510"/>
              <a:ext cx="367775" cy="246253"/>
            </a:xfrm>
            <a:prstGeom prst="rect">
              <a:avLst/>
            </a:prstGeom>
          </p:spPr>
        </p:pic>
        <p:pic>
          <p:nvPicPr>
            <p:cNvPr id="61" name="Obrázek 6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460" y="282487"/>
              <a:ext cx="367775" cy="246253"/>
            </a:xfrm>
            <a:prstGeom prst="rect">
              <a:avLst/>
            </a:prstGeom>
          </p:spPr>
        </p:pic>
        <p:pic>
          <p:nvPicPr>
            <p:cNvPr id="62" name="Obrázek 6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6056" y="281510"/>
              <a:ext cx="367775" cy="246253"/>
            </a:xfrm>
            <a:prstGeom prst="rect">
              <a:avLst/>
            </a:prstGeom>
          </p:spPr>
        </p:pic>
        <p:pic>
          <p:nvPicPr>
            <p:cNvPr id="63" name="Obrázek 6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6038" y="282487"/>
              <a:ext cx="367775" cy="246253"/>
            </a:xfrm>
            <a:prstGeom prst="rect">
              <a:avLst/>
            </a:prstGeom>
          </p:spPr>
        </p:pic>
        <p:pic>
          <p:nvPicPr>
            <p:cNvPr id="64" name="Obrázek 6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8877" y="281509"/>
              <a:ext cx="367775" cy="246253"/>
            </a:xfrm>
            <a:prstGeom prst="rect">
              <a:avLst/>
            </a:prstGeom>
          </p:spPr>
        </p:pic>
        <p:pic>
          <p:nvPicPr>
            <p:cNvPr id="65" name="Obrázek 6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8859" y="282486"/>
              <a:ext cx="367775" cy="246253"/>
            </a:xfrm>
            <a:prstGeom prst="rect">
              <a:avLst/>
            </a:prstGeom>
          </p:spPr>
        </p:pic>
        <p:pic>
          <p:nvPicPr>
            <p:cNvPr id="66" name="Obrázek 6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4455" y="281509"/>
              <a:ext cx="367775" cy="246253"/>
            </a:xfrm>
            <a:prstGeom prst="rect">
              <a:avLst/>
            </a:prstGeom>
          </p:spPr>
        </p:pic>
        <p:pic>
          <p:nvPicPr>
            <p:cNvPr id="67" name="Obrázek 6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437" y="282486"/>
              <a:ext cx="367775" cy="246253"/>
            </a:xfrm>
            <a:prstGeom prst="rect">
              <a:avLst/>
            </a:prstGeom>
          </p:spPr>
        </p:pic>
        <p:pic>
          <p:nvPicPr>
            <p:cNvPr id="68" name="Obrázek 6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0498" y="282487"/>
              <a:ext cx="367775" cy="246253"/>
            </a:xfrm>
            <a:prstGeom prst="rect">
              <a:avLst/>
            </a:prstGeom>
          </p:spPr>
        </p:pic>
      </p:grpSp>
      <p:pic>
        <p:nvPicPr>
          <p:cNvPr id="28" name="Obrázek 2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84" y="6279914"/>
            <a:ext cx="217419" cy="39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ovéPole 2"/>
          <p:cNvSpPr txBox="1">
            <a:spLocks noChangeArrowheads="1"/>
          </p:cNvSpPr>
          <p:nvPr userDrawn="1"/>
        </p:nvSpPr>
        <p:spPr bwMode="auto">
          <a:xfrm>
            <a:off x="785715" y="6290636"/>
            <a:ext cx="1727670" cy="37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15000"/>
              </a:lnSpc>
              <a:defRPr/>
            </a:pPr>
            <a:r>
              <a:rPr lang="cs-CZ" sz="800" dirty="0" smtClean="0">
                <a:solidFill>
                  <a:srgbClr val="5F5F5F"/>
                </a:solidFill>
                <a:latin typeface="Tahoma" pitchFamily="34" charset="0"/>
              </a:rPr>
              <a:t>Zavedli jsme systém</a:t>
            </a:r>
          </a:p>
          <a:p>
            <a:pPr algn="just" eaLnBrk="1" hangingPunct="1">
              <a:lnSpc>
                <a:spcPct val="115000"/>
              </a:lnSpc>
              <a:defRPr/>
            </a:pPr>
            <a:r>
              <a:rPr lang="cs-CZ" sz="800" dirty="0" smtClean="0">
                <a:solidFill>
                  <a:srgbClr val="5F5F5F"/>
                </a:solidFill>
                <a:latin typeface="Tahoma" pitchFamily="34" charset="0"/>
              </a:rPr>
              <a:t>environmentálního řízení a auditu</a:t>
            </a:r>
          </a:p>
        </p:txBody>
      </p:sp>
      <p:cxnSp>
        <p:nvCxnSpPr>
          <p:cNvPr id="4" name="Přímá spojnice 3"/>
          <p:cNvCxnSpPr/>
          <p:nvPr userDrawn="1"/>
        </p:nvCxnSpPr>
        <p:spPr>
          <a:xfrm>
            <a:off x="1814790" y="2490323"/>
            <a:ext cx="4888" cy="3570235"/>
          </a:xfrm>
          <a:prstGeom prst="line">
            <a:avLst/>
          </a:prstGeom>
          <a:ln w="25400">
            <a:solidFill>
              <a:srgbClr val="A6A6A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72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725213"/>
            <a:ext cx="5486400" cy="40023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267E-5537-4CF6-843B-2CC79DD70A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10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267E-5537-4CF6-843B-2CC79DD70A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8724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788276"/>
            <a:ext cx="2057400" cy="5337887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804041"/>
            <a:ext cx="6019800" cy="532212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267E-5537-4CF6-843B-2CC79DD70A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376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alternativní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Picture 4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449" cy="518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959104" y="2285640"/>
            <a:ext cx="6767623" cy="2131489"/>
          </a:xfrm>
        </p:spPr>
        <p:txBody>
          <a:bodyPr anchor="t">
            <a:normAutofit/>
          </a:bodyPr>
          <a:lstStyle>
            <a:lvl1pPr algn="l">
              <a:defRPr sz="5400" b="0" baseline="0">
                <a:solidFill>
                  <a:srgbClr val="004289"/>
                </a:solidFill>
              </a:defRPr>
            </a:lvl1pPr>
          </a:lstStyle>
          <a:p>
            <a:r>
              <a:rPr lang="cs-CZ" dirty="0" smtClean="0"/>
              <a:t>Název prezentace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75756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 i="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482F267E-5537-4CF6-843B-2CC79DD70A58}" type="slidenum">
              <a:rPr lang="cs-CZ" smtClean="0"/>
              <a:pPr/>
              <a:t>‹#›</a:t>
            </a:fld>
            <a:endParaRPr lang="cs-CZ" dirty="0"/>
          </a:p>
        </p:txBody>
      </p:sp>
      <p:grpSp>
        <p:nvGrpSpPr>
          <p:cNvPr id="55" name="Skupina 54"/>
          <p:cNvGrpSpPr/>
          <p:nvPr userDrawn="1"/>
        </p:nvGrpSpPr>
        <p:grpSpPr>
          <a:xfrm>
            <a:off x="4398295" y="278579"/>
            <a:ext cx="4493324" cy="248207"/>
            <a:chOff x="4044949" y="280533"/>
            <a:chExt cx="4493324" cy="248207"/>
          </a:xfrm>
        </p:grpSpPr>
        <p:pic>
          <p:nvPicPr>
            <p:cNvPr id="58" name="Obrázek 5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4949" y="280533"/>
              <a:ext cx="367775" cy="246253"/>
            </a:xfrm>
            <a:prstGeom prst="rect">
              <a:avLst/>
            </a:prstGeom>
          </p:spPr>
        </p:pic>
        <p:pic>
          <p:nvPicPr>
            <p:cNvPr id="59" name="Obrázek 5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931" y="281510"/>
              <a:ext cx="367775" cy="246253"/>
            </a:xfrm>
            <a:prstGeom prst="rect">
              <a:avLst/>
            </a:prstGeom>
          </p:spPr>
        </p:pic>
        <p:pic>
          <p:nvPicPr>
            <p:cNvPr id="60" name="Obrázek 5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78" y="281510"/>
              <a:ext cx="367775" cy="246253"/>
            </a:xfrm>
            <a:prstGeom prst="rect">
              <a:avLst/>
            </a:prstGeom>
          </p:spPr>
        </p:pic>
        <p:pic>
          <p:nvPicPr>
            <p:cNvPr id="61" name="Obrázek 6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460" y="282487"/>
              <a:ext cx="367775" cy="246253"/>
            </a:xfrm>
            <a:prstGeom prst="rect">
              <a:avLst/>
            </a:prstGeom>
          </p:spPr>
        </p:pic>
        <p:pic>
          <p:nvPicPr>
            <p:cNvPr id="62" name="Obrázek 6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6056" y="281510"/>
              <a:ext cx="367775" cy="246253"/>
            </a:xfrm>
            <a:prstGeom prst="rect">
              <a:avLst/>
            </a:prstGeom>
          </p:spPr>
        </p:pic>
        <p:pic>
          <p:nvPicPr>
            <p:cNvPr id="63" name="Obrázek 6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6038" y="282487"/>
              <a:ext cx="367775" cy="246253"/>
            </a:xfrm>
            <a:prstGeom prst="rect">
              <a:avLst/>
            </a:prstGeom>
          </p:spPr>
        </p:pic>
        <p:pic>
          <p:nvPicPr>
            <p:cNvPr id="64" name="Obrázek 6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8877" y="281509"/>
              <a:ext cx="367775" cy="246253"/>
            </a:xfrm>
            <a:prstGeom prst="rect">
              <a:avLst/>
            </a:prstGeom>
          </p:spPr>
        </p:pic>
        <p:pic>
          <p:nvPicPr>
            <p:cNvPr id="65" name="Obrázek 6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8859" y="282486"/>
              <a:ext cx="367775" cy="246253"/>
            </a:xfrm>
            <a:prstGeom prst="rect">
              <a:avLst/>
            </a:prstGeom>
          </p:spPr>
        </p:pic>
        <p:pic>
          <p:nvPicPr>
            <p:cNvPr id="66" name="Obrázek 6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4455" y="281509"/>
              <a:ext cx="367775" cy="246253"/>
            </a:xfrm>
            <a:prstGeom prst="rect">
              <a:avLst/>
            </a:prstGeom>
          </p:spPr>
        </p:pic>
        <p:pic>
          <p:nvPicPr>
            <p:cNvPr id="67" name="Obrázek 6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437" y="282486"/>
              <a:ext cx="367775" cy="246253"/>
            </a:xfrm>
            <a:prstGeom prst="rect">
              <a:avLst/>
            </a:prstGeom>
          </p:spPr>
        </p:pic>
        <p:pic>
          <p:nvPicPr>
            <p:cNvPr id="68" name="Obrázek 6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0498" y="282487"/>
              <a:ext cx="367775" cy="246253"/>
            </a:xfrm>
            <a:prstGeom prst="rect">
              <a:avLst/>
            </a:prstGeom>
          </p:spPr>
        </p:pic>
      </p:grpSp>
      <p:pic>
        <p:nvPicPr>
          <p:cNvPr id="28" name="Obrázek 2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84" y="6279914"/>
            <a:ext cx="217419" cy="39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ovéPole 2"/>
          <p:cNvSpPr txBox="1">
            <a:spLocks noChangeArrowheads="1"/>
          </p:cNvSpPr>
          <p:nvPr userDrawn="1"/>
        </p:nvSpPr>
        <p:spPr bwMode="auto">
          <a:xfrm>
            <a:off x="785715" y="6290636"/>
            <a:ext cx="1727670" cy="37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15000"/>
              </a:lnSpc>
              <a:defRPr/>
            </a:pPr>
            <a:r>
              <a:rPr lang="cs-CZ" sz="800" dirty="0" smtClean="0">
                <a:solidFill>
                  <a:srgbClr val="5F5F5F"/>
                </a:solidFill>
                <a:latin typeface="Tahoma" pitchFamily="34" charset="0"/>
              </a:rPr>
              <a:t>Zavedli jsme systém</a:t>
            </a:r>
          </a:p>
          <a:p>
            <a:pPr algn="just" eaLnBrk="1" hangingPunct="1">
              <a:lnSpc>
                <a:spcPct val="115000"/>
              </a:lnSpc>
              <a:defRPr/>
            </a:pPr>
            <a:r>
              <a:rPr lang="cs-CZ" sz="800" dirty="0" smtClean="0">
                <a:solidFill>
                  <a:srgbClr val="5F5F5F"/>
                </a:solidFill>
                <a:latin typeface="Tahoma" pitchFamily="34" charset="0"/>
              </a:rPr>
              <a:t>environmentálního řízení a auditu</a:t>
            </a:r>
          </a:p>
        </p:txBody>
      </p:sp>
      <p:sp>
        <p:nvSpPr>
          <p:cNvPr id="27" name="Zástupný symbol pro text 20"/>
          <p:cNvSpPr>
            <a:spLocks noGrp="1"/>
          </p:cNvSpPr>
          <p:nvPr>
            <p:ph type="body" sz="quarter" idx="14" hasCustomPrompt="1"/>
          </p:nvPr>
        </p:nvSpPr>
        <p:spPr>
          <a:xfrm>
            <a:off x="4231757" y="5756879"/>
            <a:ext cx="4475973" cy="229251"/>
          </a:xfrm>
        </p:spPr>
        <p:txBody>
          <a:bodyPr>
            <a:noAutofit/>
          </a:bodyPr>
          <a:lstStyle>
            <a:lvl1pPr marL="0" indent="0" algn="l">
              <a:buNone/>
              <a:defRPr sz="1100" baseline="0">
                <a:solidFill>
                  <a:srgbClr val="575756"/>
                </a:solidFill>
              </a:defRPr>
            </a:lvl1pPr>
          </a:lstStyle>
          <a:p>
            <a:pPr lvl="0"/>
            <a:r>
              <a:rPr lang="cs-CZ" dirty="0" smtClean="0"/>
              <a:t>Alternativní text</a:t>
            </a:r>
            <a:endParaRPr lang="cs-CZ" dirty="0"/>
          </a:p>
        </p:txBody>
      </p:sp>
      <p:cxnSp>
        <p:nvCxnSpPr>
          <p:cNvPr id="23" name="Přímá spojnice 22"/>
          <p:cNvCxnSpPr/>
          <p:nvPr userDrawn="1"/>
        </p:nvCxnSpPr>
        <p:spPr>
          <a:xfrm>
            <a:off x="1814790" y="2490323"/>
            <a:ext cx="4888" cy="3570235"/>
          </a:xfrm>
          <a:prstGeom prst="line">
            <a:avLst/>
          </a:prstGeom>
          <a:ln w="25400">
            <a:solidFill>
              <a:srgbClr val="A6A6A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 descr="C:\Users\msk_hosek2106\Desktop\logo_MSK_15_let_big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714" y="5470397"/>
            <a:ext cx="1828800" cy="56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31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267E-5537-4CF6-843B-2CC79DD70A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8530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267E-5537-4CF6-843B-2CC79DD70A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3138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267E-5537-4CF6-843B-2CC79DD70A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3617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267E-5537-4CF6-843B-2CC79DD70A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2218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267E-5537-4CF6-843B-2CC79DD70A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0320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267E-5537-4CF6-843B-2CC79DD70A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2452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40882"/>
            <a:ext cx="3008313" cy="105825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740883"/>
            <a:ext cx="5111750" cy="54260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902934"/>
            <a:ext cx="3008313" cy="42720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267E-5537-4CF6-843B-2CC79DD70A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120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14669" y="1084519"/>
            <a:ext cx="4837814" cy="556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765005"/>
            <a:ext cx="8229600" cy="4361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i="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482F267E-5537-4CF6-843B-2CC79DD70A58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84" y="6279914"/>
            <a:ext cx="217419" cy="39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2"/>
          <p:cNvSpPr txBox="1">
            <a:spLocks noChangeArrowheads="1"/>
          </p:cNvSpPr>
          <p:nvPr/>
        </p:nvSpPr>
        <p:spPr bwMode="auto">
          <a:xfrm>
            <a:off x="785715" y="6290636"/>
            <a:ext cx="1727670" cy="37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15000"/>
              </a:lnSpc>
              <a:defRPr/>
            </a:pPr>
            <a:r>
              <a:rPr lang="cs-CZ" sz="800" dirty="0" smtClean="0">
                <a:solidFill>
                  <a:srgbClr val="5F5F5F"/>
                </a:solidFill>
                <a:latin typeface="Tahoma" pitchFamily="34" charset="0"/>
              </a:rPr>
              <a:t>Zavedli jsme systém</a:t>
            </a:r>
          </a:p>
          <a:p>
            <a:pPr algn="just" eaLnBrk="1" hangingPunct="1">
              <a:lnSpc>
                <a:spcPct val="115000"/>
              </a:lnSpc>
              <a:defRPr/>
            </a:pPr>
            <a:r>
              <a:rPr lang="cs-CZ" sz="800" dirty="0" smtClean="0">
                <a:solidFill>
                  <a:srgbClr val="5F5F5F"/>
                </a:solidFill>
                <a:latin typeface="Tahoma" pitchFamily="34" charset="0"/>
              </a:rPr>
              <a:t>environmentálního řízení a auditu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152" y="166786"/>
            <a:ext cx="2155616" cy="72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1" name="Skupina 30"/>
          <p:cNvGrpSpPr/>
          <p:nvPr/>
        </p:nvGrpSpPr>
        <p:grpSpPr>
          <a:xfrm>
            <a:off x="3576141" y="280533"/>
            <a:ext cx="5318902" cy="248207"/>
            <a:chOff x="3219371" y="280533"/>
            <a:chExt cx="5318902" cy="248207"/>
          </a:xfrm>
        </p:grpSpPr>
        <p:pic>
          <p:nvPicPr>
            <p:cNvPr id="14" name="Obrázek 13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9371" y="280533"/>
              <a:ext cx="367775" cy="246253"/>
            </a:xfrm>
            <a:prstGeom prst="rect">
              <a:avLst/>
            </a:prstGeom>
          </p:spPr>
        </p:pic>
        <p:pic>
          <p:nvPicPr>
            <p:cNvPr id="15" name="Obrázek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9353" y="281510"/>
              <a:ext cx="367775" cy="246253"/>
            </a:xfrm>
            <a:prstGeom prst="rect">
              <a:avLst/>
            </a:prstGeom>
          </p:spPr>
        </p:pic>
        <p:pic>
          <p:nvPicPr>
            <p:cNvPr id="16" name="Obrázek 15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4949" y="280533"/>
              <a:ext cx="367775" cy="246253"/>
            </a:xfrm>
            <a:prstGeom prst="rect">
              <a:avLst/>
            </a:prstGeom>
          </p:spPr>
        </p:pic>
        <p:pic>
          <p:nvPicPr>
            <p:cNvPr id="17" name="Obrázek 16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931" y="281510"/>
              <a:ext cx="367775" cy="246253"/>
            </a:xfrm>
            <a:prstGeom prst="rect">
              <a:avLst/>
            </a:prstGeom>
          </p:spPr>
        </p:pic>
        <p:pic>
          <p:nvPicPr>
            <p:cNvPr id="18" name="Obrázek 17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78" y="281510"/>
              <a:ext cx="367775" cy="246253"/>
            </a:xfrm>
            <a:prstGeom prst="rect">
              <a:avLst/>
            </a:prstGeom>
          </p:spPr>
        </p:pic>
        <p:pic>
          <p:nvPicPr>
            <p:cNvPr id="19" name="Obrázek 18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460" y="282487"/>
              <a:ext cx="367775" cy="246253"/>
            </a:xfrm>
            <a:prstGeom prst="rect">
              <a:avLst/>
            </a:prstGeom>
          </p:spPr>
        </p:pic>
        <p:pic>
          <p:nvPicPr>
            <p:cNvPr id="20" name="Obrázek 19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6056" y="281510"/>
              <a:ext cx="367775" cy="246253"/>
            </a:xfrm>
            <a:prstGeom prst="rect">
              <a:avLst/>
            </a:prstGeom>
          </p:spPr>
        </p:pic>
        <p:pic>
          <p:nvPicPr>
            <p:cNvPr id="21" name="Obrázek 20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6038" y="282487"/>
              <a:ext cx="367775" cy="246253"/>
            </a:xfrm>
            <a:prstGeom prst="rect">
              <a:avLst/>
            </a:prstGeom>
          </p:spPr>
        </p:pic>
        <p:pic>
          <p:nvPicPr>
            <p:cNvPr id="22" name="Obrázek 21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8877" y="281509"/>
              <a:ext cx="367775" cy="246253"/>
            </a:xfrm>
            <a:prstGeom prst="rect">
              <a:avLst/>
            </a:prstGeom>
          </p:spPr>
        </p:pic>
        <p:pic>
          <p:nvPicPr>
            <p:cNvPr id="23" name="Obrázek 22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8859" y="282486"/>
              <a:ext cx="367775" cy="246253"/>
            </a:xfrm>
            <a:prstGeom prst="rect">
              <a:avLst/>
            </a:prstGeom>
          </p:spPr>
        </p:pic>
        <p:pic>
          <p:nvPicPr>
            <p:cNvPr id="24" name="Obrázek 23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4455" y="281509"/>
              <a:ext cx="367775" cy="246253"/>
            </a:xfrm>
            <a:prstGeom prst="rect">
              <a:avLst/>
            </a:prstGeom>
          </p:spPr>
        </p:pic>
        <p:pic>
          <p:nvPicPr>
            <p:cNvPr id="25" name="Obrázek 2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437" y="282486"/>
              <a:ext cx="367775" cy="246253"/>
            </a:xfrm>
            <a:prstGeom prst="rect">
              <a:avLst/>
            </a:prstGeom>
          </p:spPr>
        </p:pic>
        <p:pic>
          <p:nvPicPr>
            <p:cNvPr id="30" name="Obrázek 29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0498" y="282487"/>
              <a:ext cx="367775" cy="246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264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8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200" b="0" kern="1200">
          <a:solidFill>
            <a:srgbClr val="C4241F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4241F"/>
        </a:buClr>
        <a:buFont typeface="Arial" panose="020B0604020202020204" pitchFamily="34" charset="0"/>
        <a:buChar char="•"/>
        <a:defRPr sz="3200" kern="1200">
          <a:solidFill>
            <a:srgbClr val="575756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C4241F"/>
        </a:buClr>
        <a:buFont typeface="Arial" panose="020B0604020202020204" pitchFamily="34" charset="0"/>
        <a:buChar char="–"/>
        <a:defRPr sz="2800" kern="1200">
          <a:solidFill>
            <a:srgbClr val="575756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C4241F"/>
        </a:buClr>
        <a:buFont typeface="Arial" panose="020B0604020202020204" pitchFamily="34" charset="0"/>
        <a:buChar char="•"/>
        <a:defRPr sz="2400" kern="1200">
          <a:solidFill>
            <a:srgbClr val="575756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C4241F"/>
        </a:buClr>
        <a:buFont typeface="Arial" panose="020B0604020202020204" pitchFamily="34" charset="0"/>
        <a:buChar char="–"/>
        <a:defRPr sz="2000" kern="1200">
          <a:solidFill>
            <a:srgbClr val="575756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C4241F"/>
        </a:buClr>
        <a:buFont typeface="Arial" panose="020B0604020202020204" pitchFamily="34" charset="0"/>
        <a:buChar char="»"/>
        <a:defRPr sz="2000" kern="1200">
          <a:solidFill>
            <a:srgbClr val="575756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57081" y="2156346"/>
            <a:ext cx="7297271" cy="2260784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Rozvojová studie </a:t>
            </a:r>
            <a:r>
              <a:rPr lang="cs-CZ" sz="4000" dirty="0" smtClean="0"/>
              <a:t>rozšířeného zájmového území </a:t>
            </a:r>
            <a:r>
              <a:rPr lang="cs-CZ" sz="4000" b="1" dirty="0" smtClean="0"/>
              <a:t>Mošnov</a:t>
            </a:r>
            <a:endParaRPr lang="cs-CZ" sz="4000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3</a:t>
            </a:r>
            <a:r>
              <a:rPr lang="cs-CZ" dirty="0" smtClean="0"/>
              <a:t>.9.2020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Jiří Schnirch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3554" t="42648" r="24940" b="28893"/>
          <a:stretch/>
        </p:blipFill>
        <p:spPr>
          <a:xfrm>
            <a:off x="1831732" y="3603910"/>
            <a:ext cx="6796586" cy="215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9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96883" y="740213"/>
            <a:ext cx="9737766" cy="556401"/>
          </a:xfrm>
        </p:spPr>
        <p:txBody>
          <a:bodyPr/>
          <a:lstStyle/>
          <a:p>
            <a:r>
              <a:rPr lang="cs-CZ" sz="2400" b="1" dirty="0" smtClean="0">
                <a:latin typeface="+mn-lt"/>
              </a:rPr>
              <a:t>Střední investoři - návrh </a:t>
            </a:r>
            <a:r>
              <a:rPr lang="cs-CZ" sz="2400" b="1" dirty="0">
                <a:latin typeface="+mn-lt"/>
              </a:rPr>
              <a:t>zástavby a koridorů </a:t>
            </a:r>
            <a:r>
              <a:rPr lang="cs-CZ" sz="2400" b="1" dirty="0" err="1">
                <a:latin typeface="+mn-lt"/>
              </a:rPr>
              <a:t>dopr</a:t>
            </a:r>
            <a:r>
              <a:rPr lang="cs-CZ" sz="2400" b="1" dirty="0">
                <a:latin typeface="+mn-lt"/>
              </a:rPr>
              <a:t>. a </a:t>
            </a:r>
            <a:r>
              <a:rPr lang="cs-CZ" sz="2400" b="1" dirty="0" err="1">
                <a:latin typeface="+mn-lt"/>
              </a:rPr>
              <a:t>tech</a:t>
            </a:r>
            <a:r>
              <a:rPr lang="cs-CZ" sz="2400" b="1" dirty="0">
                <a:latin typeface="+mn-lt"/>
              </a:rPr>
              <a:t>. </a:t>
            </a:r>
            <a:r>
              <a:rPr lang="cs-CZ" sz="2400" b="1" dirty="0" smtClean="0">
                <a:latin typeface="+mn-lt"/>
              </a:rPr>
              <a:t>infrastruktury</a:t>
            </a:r>
            <a:endParaRPr lang="cs-CZ" sz="24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1163" y="1146489"/>
            <a:ext cx="8229600" cy="51273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208" t="14716" r="44675" b="8132"/>
          <a:stretch/>
        </p:blipFill>
        <p:spPr>
          <a:xfrm>
            <a:off x="3206338" y="1406616"/>
            <a:ext cx="5545779" cy="45288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89481" t="55674" r="3765" b="31853"/>
          <a:stretch/>
        </p:blipFill>
        <p:spPr>
          <a:xfrm>
            <a:off x="8182099" y="5358675"/>
            <a:ext cx="617517" cy="64126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55065" t="24418" r="4804" b="22223"/>
          <a:stretch/>
        </p:blipFill>
        <p:spPr>
          <a:xfrm>
            <a:off x="225630" y="1702890"/>
            <a:ext cx="36694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2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713909"/>
            <a:ext cx="9144001" cy="556401"/>
          </a:xfrm>
        </p:spPr>
        <p:txBody>
          <a:bodyPr/>
          <a:lstStyle/>
          <a:p>
            <a:r>
              <a:rPr lang="cs-CZ" sz="2400" b="1" dirty="0" smtClean="0">
                <a:latin typeface="+mn-lt"/>
              </a:rPr>
              <a:t>Malí investoři - návrh </a:t>
            </a:r>
            <a:r>
              <a:rPr lang="cs-CZ" sz="2400" b="1" dirty="0">
                <a:latin typeface="+mn-lt"/>
              </a:rPr>
              <a:t>zástavby a koridorů </a:t>
            </a:r>
            <a:r>
              <a:rPr lang="cs-CZ" sz="2400" b="1" dirty="0" err="1">
                <a:latin typeface="+mn-lt"/>
              </a:rPr>
              <a:t>dopr</a:t>
            </a:r>
            <a:r>
              <a:rPr lang="cs-CZ" sz="2400" b="1" dirty="0">
                <a:latin typeface="+mn-lt"/>
              </a:rPr>
              <a:t>. a </a:t>
            </a:r>
            <a:r>
              <a:rPr lang="cs-CZ" sz="2400" b="1" dirty="0" err="1">
                <a:latin typeface="+mn-lt"/>
              </a:rPr>
              <a:t>tech</a:t>
            </a:r>
            <a:r>
              <a:rPr lang="cs-CZ" sz="2400" b="1" dirty="0">
                <a:latin typeface="+mn-lt"/>
              </a:rPr>
              <a:t>. </a:t>
            </a:r>
            <a:r>
              <a:rPr lang="cs-CZ" sz="2400" b="1" dirty="0" smtClean="0">
                <a:latin typeface="+mn-lt"/>
              </a:rPr>
              <a:t>infrastruktury</a:t>
            </a:r>
            <a:endParaRPr lang="cs-CZ" sz="24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1163" y="1163783"/>
            <a:ext cx="8229600" cy="51100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4156" t="14948" r="42338" b="8132"/>
          <a:stretch/>
        </p:blipFill>
        <p:spPr>
          <a:xfrm>
            <a:off x="3218213" y="1460663"/>
            <a:ext cx="5627264" cy="45482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89481" t="55674" r="3765" b="31853"/>
          <a:stretch/>
        </p:blipFill>
        <p:spPr>
          <a:xfrm>
            <a:off x="8182099" y="5358675"/>
            <a:ext cx="617517" cy="64126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54156" t="26497" r="5584" b="20837"/>
          <a:stretch/>
        </p:blipFill>
        <p:spPr>
          <a:xfrm>
            <a:off x="201880" y="1828800"/>
            <a:ext cx="3681351" cy="270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877682"/>
            <a:ext cx="9144001" cy="556401"/>
          </a:xfrm>
        </p:spPr>
        <p:txBody>
          <a:bodyPr/>
          <a:lstStyle/>
          <a:p>
            <a:r>
              <a:rPr lang="cs-CZ" sz="2400" b="1" dirty="0">
                <a:latin typeface="+mn-lt"/>
              </a:rPr>
              <a:t>Odhad investičních nákladů na výstavbu a přeložky technické infrastruktury pro </a:t>
            </a:r>
            <a:r>
              <a:rPr lang="cs-CZ" sz="2400" b="1" dirty="0" smtClean="0">
                <a:latin typeface="+mn-lt"/>
              </a:rPr>
              <a:t>střední a malé investory </a:t>
            </a:r>
            <a:endParaRPr lang="cs-CZ" sz="2400" b="1" dirty="0">
              <a:latin typeface="+mn-lt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0404742"/>
              </p:ext>
            </p:extLst>
          </p:nvPr>
        </p:nvGraphicFramePr>
        <p:xfrm>
          <a:off x="668738" y="1938621"/>
          <a:ext cx="7806520" cy="255213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672283"/>
                <a:gridCol w="3134237"/>
              </a:tblGrid>
              <a:tr h="546885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Výstavba a přeložky technické infrastruktury - parcelace rozvojových ploch </a:t>
                      </a:r>
                      <a:r>
                        <a:rPr lang="cs-CZ" sz="1400" dirty="0" smtClean="0">
                          <a:effectLst/>
                        </a:rPr>
                        <a:t>pro</a:t>
                      </a:r>
                      <a:r>
                        <a:rPr lang="cs-CZ" sz="1400" baseline="0" dirty="0" smtClean="0">
                          <a:effectLst/>
                        </a:rPr>
                        <a:t> střední</a:t>
                      </a:r>
                      <a:r>
                        <a:rPr lang="cs-CZ" sz="1400" u="none" dirty="0" smtClean="0">
                          <a:effectLst/>
                        </a:rPr>
                        <a:t> </a:t>
                      </a:r>
                      <a:r>
                        <a:rPr lang="cs-CZ" sz="1400" u="none" dirty="0">
                          <a:effectLst/>
                        </a:rPr>
                        <a:t>a </a:t>
                      </a:r>
                      <a:r>
                        <a:rPr lang="cs-CZ" sz="1400" u="none" dirty="0" smtClean="0">
                          <a:effectLst/>
                        </a:rPr>
                        <a:t>malé </a:t>
                      </a:r>
                      <a:r>
                        <a:rPr lang="cs-CZ" sz="1400" u="none" dirty="0">
                          <a:effectLst/>
                        </a:rPr>
                        <a:t>investory</a:t>
                      </a:r>
                      <a:endParaRPr lang="cs-CZ" sz="1400" b="1" u="none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Odhad investičních nákladů 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98750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0" dirty="0">
                          <a:effectLst/>
                        </a:rPr>
                        <a:t>Silnoproudá vedení a elektronické komunikace </a:t>
                      </a:r>
                      <a:endParaRPr lang="cs-CZ" sz="14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55,4 mil Kč + 21% DPH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1456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0" dirty="0">
                          <a:effectLst/>
                        </a:rPr>
                        <a:t>Plynovod VTL, STL a regulační stanice</a:t>
                      </a:r>
                      <a:endParaRPr lang="cs-CZ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41,7 mil. Kč + 21% DPH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0665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0" dirty="0">
                          <a:effectLst/>
                        </a:rPr>
                        <a:t>Kanalizace a vodovod</a:t>
                      </a:r>
                      <a:endParaRPr lang="cs-CZ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201,6 mil. Kč + 21% DPH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206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0" dirty="0">
                          <a:effectLst/>
                        </a:rPr>
                        <a:t>Úpravy inženýrských síti v rámci směrové úpravy </a:t>
                      </a:r>
                      <a:r>
                        <a:rPr lang="cs-CZ" sz="1400" b="0" dirty="0" err="1">
                          <a:effectLst/>
                        </a:rPr>
                        <a:t>ul.Gen.Fajtla</a:t>
                      </a:r>
                      <a:endParaRPr lang="cs-CZ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1,9 mil. Kč + 21% DPH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645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celkem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effectLst/>
                        </a:rPr>
                        <a:t>300,6 mil. Kč + 21% DPH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31211"/>
              </p:ext>
            </p:extLst>
          </p:nvPr>
        </p:nvGraphicFramePr>
        <p:xfrm>
          <a:off x="3405185" y="4654096"/>
          <a:ext cx="2333625" cy="145299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257300"/>
                <a:gridCol w="107632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Rozvojové plochy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Výměra v ha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93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</a:rPr>
                        <a:t>M</a:t>
                      </a:r>
                      <a:endParaRPr lang="cs-CZ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34,8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56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</a:rPr>
                        <a:t>R1</a:t>
                      </a:r>
                      <a:endParaRPr lang="cs-CZ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18,5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</a:rPr>
                        <a:t>R2</a:t>
                      </a:r>
                      <a:endParaRPr lang="cs-CZ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12,3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31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celkem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65,6</a:t>
                      </a:r>
                      <a:endParaRPr lang="cs-CZ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445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713909"/>
            <a:ext cx="9144001" cy="556401"/>
          </a:xfrm>
        </p:spPr>
        <p:txBody>
          <a:bodyPr/>
          <a:lstStyle/>
          <a:p>
            <a:r>
              <a:rPr lang="cs-CZ" sz="2400" b="1" dirty="0" smtClean="0">
                <a:latin typeface="+mn-lt"/>
              </a:rPr>
              <a:t>Podmínky pro zajištění technické infrastruktury pro rozvojové plochy</a:t>
            </a:r>
            <a:endParaRPr lang="cs-CZ" sz="2400" b="1" dirty="0">
              <a:latin typeface="+mn-lt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392072"/>
            <a:ext cx="8183563" cy="457031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2000" u="sng" dirty="0">
                <a:latin typeface="+mn-lt"/>
              </a:rPr>
              <a:t>V širším rozvojovém území Mošnova jsou dostupné všechny páteřní rozvody nutné k dalšímu rozvoji. </a:t>
            </a:r>
            <a:r>
              <a:rPr lang="cs-CZ" sz="2000" dirty="0">
                <a:latin typeface="+mn-lt"/>
              </a:rPr>
              <a:t>Většina z nich je ukončena mimo rozvojové plochy M, R1 a R2 nebo tyto plochy kříží a bude proto nutné je prodloužit nebo přeložit.</a:t>
            </a:r>
          </a:p>
          <a:p>
            <a:pPr marL="0" indent="0" algn="just">
              <a:buNone/>
            </a:pPr>
            <a:r>
              <a:rPr lang="cs-CZ" sz="2000" dirty="0">
                <a:latin typeface="+mn-lt"/>
              </a:rPr>
              <a:t>Studie identifikovala </a:t>
            </a:r>
            <a:r>
              <a:rPr lang="cs-CZ" sz="2000" u="sng" dirty="0">
                <a:latin typeface="+mn-lt"/>
              </a:rPr>
              <a:t>kolize s již probíhajícími stavbami - jedná se zejména o přeložku I/58 ve vazbě na přemístění regulační stanice VTL do zóny, posun připojovacího bodu ČEZ na okraj plochy a kolize s ORL Mošnov ve správě </a:t>
            </a:r>
            <a:r>
              <a:rPr lang="cs-CZ" sz="2000" u="sng" dirty="0" err="1">
                <a:latin typeface="+mn-lt"/>
              </a:rPr>
              <a:t>SmVak</a:t>
            </a:r>
            <a:r>
              <a:rPr lang="cs-CZ" sz="2000" u="sng" dirty="0">
                <a:latin typeface="+mn-lt"/>
              </a:rPr>
              <a:t>.</a:t>
            </a:r>
            <a:endParaRPr lang="cs-CZ" sz="2000" dirty="0">
              <a:latin typeface="+mn-lt"/>
            </a:endParaRPr>
          </a:p>
          <a:p>
            <a:pPr marL="0" indent="0" algn="just">
              <a:buNone/>
            </a:pPr>
            <a:r>
              <a:rPr lang="cs-CZ" sz="2000" dirty="0">
                <a:latin typeface="+mn-lt"/>
              </a:rPr>
              <a:t>Technická infrastruktura v území má dostatečnou kapacitu pro připojení rozvojových ploch. Bude však nutné provést přípravné práce na přeložení sítí křižující zájmovou plochu včetně koridorů pro budoucí komunikace a železniční vlečkové napojení. </a:t>
            </a:r>
          </a:p>
          <a:p>
            <a:pPr marL="0" indent="0" algn="just">
              <a:buNone/>
            </a:pPr>
            <a:r>
              <a:rPr lang="cs-CZ" sz="2000" b="1" dirty="0">
                <a:latin typeface="+mn-lt"/>
              </a:rPr>
              <a:t>Pro optimální využití rozvojových </a:t>
            </a:r>
            <a:r>
              <a:rPr lang="cs-CZ" sz="2000" b="1" dirty="0" smtClean="0">
                <a:latin typeface="+mn-lt"/>
              </a:rPr>
              <a:t>ploch </a:t>
            </a:r>
            <a:r>
              <a:rPr lang="cs-CZ" sz="2000" b="1" dirty="0">
                <a:latin typeface="+mn-lt"/>
              </a:rPr>
              <a:t>je nezbytné provedení protipovodňových opatření podél </a:t>
            </a:r>
            <a:r>
              <a:rPr lang="cs-CZ" sz="2000" b="1">
                <a:latin typeface="+mn-lt"/>
              </a:rPr>
              <a:t>toku </a:t>
            </a:r>
            <a:r>
              <a:rPr lang="cs-CZ" sz="2000" b="1" smtClean="0">
                <a:latin typeface="+mn-lt"/>
              </a:rPr>
              <a:t>Lubiny</a:t>
            </a:r>
            <a:r>
              <a:rPr lang="cs-CZ" sz="2000" b="1" dirty="0" smtClean="0">
                <a:latin typeface="+mn-lt"/>
              </a:rPr>
              <a:t>.</a:t>
            </a:r>
            <a:r>
              <a:rPr lang="cs-CZ" sz="2000" b="1" dirty="0">
                <a:latin typeface="+mn-lt"/>
              </a:rPr>
              <a:t> </a:t>
            </a:r>
          </a:p>
          <a:p>
            <a:pPr algn="just"/>
            <a:endParaRPr 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368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713909"/>
            <a:ext cx="9144001" cy="556401"/>
          </a:xfrm>
        </p:spPr>
        <p:txBody>
          <a:bodyPr/>
          <a:lstStyle/>
          <a:p>
            <a:r>
              <a:rPr lang="cs-CZ" sz="2400" b="1" dirty="0" smtClean="0">
                <a:latin typeface="+mn-lt"/>
              </a:rPr>
              <a:t>Majetkoprávní vztahy k pozemkům</a:t>
            </a:r>
            <a:endParaRPr lang="cs-CZ" sz="24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1163" y="1163783"/>
            <a:ext cx="8229600" cy="51100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>
              <a:latin typeface="+mn-lt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/>
          <a:srcRect l="2078" t="18181" r="57143" b="14831"/>
          <a:stretch/>
        </p:blipFill>
        <p:spPr>
          <a:xfrm>
            <a:off x="190004" y="1612972"/>
            <a:ext cx="4675532" cy="431816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/>
          <a:srcRect l="20000" t="22107" r="47532" b="8132"/>
          <a:stretch/>
        </p:blipFill>
        <p:spPr>
          <a:xfrm>
            <a:off x="4909965" y="1270310"/>
            <a:ext cx="4141962" cy="500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8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713909"/>
            <a:ext cx="9144001" cy="556401"/>
          </a:xfrm>
        </p:spPr>
        <p:txBody>
          <a:bodyPr/>
          <a:lstStyle/>
          <a:p>
            <a:r>
              <a:rPr lang="cs-CZ" sz="2400" b="1" dirty="0" smtClean="0">
                <a:latin typeface="+mn-lt"/>
              </a:rPr>
              <a:t>Soulad studie s územně plánovací dokumentací obcí a kraje</a:t>
            </a:r>
            <a:endParaRPr lang="cs-CZ" sz="24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7" y="4196529"/>
            <a:ext cx="8229600" cy="1968551"/>
          </a:xfrm>
        </p:spPr>
        <p:txBody>
          <a:bodyPr>
            <a:normAutofit lnSpcReduction="10000"/>
          </a:bodyPr>
          <a:lstStyle/>
          <a:p>
            <a:pPr algn="just" hangingPunct="0">
              <a:buFont typeface="Wingdings" panose="05000000000000000000" pitchFamily="2" charset="2"/>
              <a:buChar char="§"/>
            </a:pPr>
            <a:r>
              <a:rPr lang="cs-CZ" sz="1600" b="1" dirty="0" smtClean="0">
                <a:latin typeface="+mn-lt"/>
              </a:rPr>
              <a:t>Pro umístění záměru v celém navrhovaném rozsahu je nutno pořídit změnu ÚP Petřvald a ÚP Mošnov.</a:t>
            </a:r>
          </a:p>
          <a:p>
            <a:pPr algn="just" hangingPunct="0">
              <a:buFont typeface="Wingdings" panose="05000000000000000000" pitchFamily="2" charset="2"/>
              <a:buChar char="§"/>
            </a:pPr>
            <a:r>
              <a:rPr lang="cs-CZ" sz="1600" dirty="0" smtClean="0">
                <a:latin typeface="+mn-lt"/>
              </a:rPr>
              <a:t>ZÚR </a:t>
            </a:r>
            <a:r>
              <a:rPr lang="cs-CZ" sz="1600" dirty="0">
                <a:latin typeface="+mn-lt"/>
              </a:rPr>
              <a:t>MSK vymezují na území obcí Petřvald, Mošnov, Sedlnice a Skotnice plochu pro rozvoj letiště a průmyslovou zónu RP301 jako plochu pro ekonomické aktivity republikového a nadmístního významu. </a:t>
            </a:r>
            <a:r>
              <a:rPr lang="cs-CZ" sz="1600" u="sng" dirty="0">
                <a:latin typeface="+mn-lt"/>
              </a:rPr>
              <a:t>Záměr rozšíření zóny Mošnov včetně dopravního řešení je v souladu s vymezenou plochou s výjimkou jeho severovýchodní části na území obce Petřvald (rozvojová plocha R2) a části na území obce Mošnov (rozvojová plocha M</a:t>
            </a:r>
            <a:r>
              <a:rPr lang="cs-CZ" sz="1600" u="sng" dirty="0" smtClean="0">
                <a:latin typeface="+mn-lt"/>
              </a:rPr>
              <a:t>).</a:t>
            </a:r>
            <a:endParaRPr lang="cs-CZ" sz="1600" u="sng" dirty="0">
              <a:latin typeface="+mn-lt"/>
            </a:endParaRPr>
          </a:p>
          <a:p>
            <a:pPr algn="just" hangingPunct="0">
              <a:buFont typeface="Wingdings" panose="05000000000000000000" pitchFamily="2" charset="2"/>
              <a:buChar char="§"/>
            </a:pPr>
            <a:r>
              <a:rPr lang="cs-CZ" sz="1600" b="1" dirty="0">
                <a:latin typeface="+mn-lt"/>
              </a:rPr>
              <a:t>Pro umístění záměru v celém plánovaném rozsahu je nutno pořídit aktualizaci ZÚR MSK.</a:t>
            </a:r>
          </a:p>
          <a:p>
            <a:pPr marL="0" indent="0">
              <a:buNone/>
            </a:pPr>
            <a:endParaRPr lang="cs-CZ" sz="1200" b="1" dirty="0" smtClean="0"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9351" t="24186" r="6753" b="9981"/>
          <a:stretch/>
        </p:blipFill>
        <p:spPr>
          <a:xfrm>
            <a:off x="2432346" y="1257730"/>
            <a:ext cx="4279303" cy="293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4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713909"/>
            <a:ext cx="9144001" cy="556401"/>
          </a:xfrm>
        </p:spPr>
        <p:txBody>
          <a:bodyPr/>
          <a:lstStyle/>
          <a:p>
            <a:r>
              <a:rPr lang="cs-CZ" sz="2400" b="1" dirty="0" smtClean="0">
                <a:latin typeface="+mn-lt"/>
              </a:rPr>
              <a:t>Biologický průzkum rozvojového území </a:t>
            </a:r>
            <a:endParaRPr lang="cs-CZ" sz="24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1163" y="1270310"/>
            <a:ext cx="8229600" cy="500349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000" dirty="0" smtClean="0">
                <a:latin typeface="+mn-lt"/>
              </a:rPr>
              <a:t>Na základě objednávky Krajského úřadu Moravskoslezského kraje z 06/2020 byl společností </a:t>
            </a:r>
            <a:r>
              <a:rPr lang="cs-CZ" sz="2000" dirty="0" err="1" smtClean="0">
                <a:latin typeface="+mn-lt"/>
              </a:rPr>
              <a:t>Ekogroup</a:t>
            </a:r>
            <a:r>
              <a:rPr lang="cs-CZ" sz="2000" dirty="0" smtClean="0">
                <a:latin typeface="+mn-lt"/>
              </a:rPr>
              <a:t> Czech s.r.o., Dolany 52, Dolany, </a:t>
            </a:r>
            <a:r>
              <a:rPr lang="cs-CZ" sz="2000" u="sng" dirty="0" smtClean="0">
                <a:latin typeface="+mn-lt"/>
              </a:rPr>
              <a:t>proveden „Biologický </a:t>
            </a:r>
            <a:r>
              <a:rPr lang="cs-CZ" sz="2000" u="sng" dirty="0">
                <a:latin typeface="+mn-lt"/>
              </a:rPr>
              <a:t>průzkum území a jeho posouzení ve vztahu k záměru obsaženému v Rozvojové studii rozšířeného zájmového území Mošnov (04/2020) z hlediska ochrany přírody a krajiny</a:t>
            </a:r>
            <a:r>
              <a:rPr lang="cs-CZ" sz="2000" u="sng" dirty="0" smtClean="0">
                <a:latin typeface="+mn-lt"/>
              </a:rPr>
              <a:t>“</a:t>
            </a:r>
            <a:r>
              <a:rPr lang="cs-CZ" sz="2000" dirty="0" smtClean="0">
                <a:latin typeface="+mn-lt"/>
              </a:rPr>
              <a:t> (07/2020</a:t>
            </a:r>
            <a:r>
              <a:rPr lang="cs-CZ" sz="2000" dirty="0" smtClean="0">
                <a:latin typeface="+mn-lt"/>
              </a:rPr>
              <a:t>).</a:t>
            </a:r>
          </a:p>
          <a:p>
            <a:pPr marL="0" indent="0" algn="just">
              <a:buNone/>
            </a:pPr>
            <a:endParaRPr lang="cs-CZ" sz="2000" dirty="0" smtClean="0">
              <a:latin typeface="+mn-lt"/>
            </a:endParaRPr>
          </a:p>
          <a:p>
            <a:pPr marL="0" indent="0" algn="just">
              <a:buNone/>
            </a:pPr>
            <a:r>
              <a:rPr lang="cs-CZ" sz="2000" b="1" dirty="0">
                <a:latin typeface="+mn-lt"/>
              </a:rPr>
              <a:t>Záměr rozvojové studie byl zástupcem zpracovatele a jednatelem společnosti </a:t>
            </a:r>
            <a:r>
              <a:rPr lang="cs-CZ" sz="2000" b="1" dirty="0" err="1">
                <a:latin typeface="+mn-lt"/>
              </a:rPr>
              <a:t>Ekogroup</a:t>
            </a:r>
            <a:r>
              <a:rPr lang="cs-CZ" sz="2000" b="1" dirty="0">
                <a:latin typeface="+mn-lt"/>
              </a:rPr>
              <a:t> Czech s.r.o. RNDr. M. </a:t>
            </a:r>
            <a:r>
              <a:rPr lang="cs-CZ" sz="2000" b="1" dirty="0" err="1">
                <a:latin typeface="+mn-lt"/>
              </a:rPr>
              <a:t>Banašem</a:t>
            </a:r>
            <a:r>
              <a:rPr lang="cs-CZ" sz="2000" b="1" dirty="0">
                <a:latin typeface="+mn-lt"/>
              </a:rPr>
              <a:t>, Ph.D. projednán se zástupci AOPK ČR – Správy CHKO Poodří, kteří k němu nemají připomínky a uvedené závěry biologického průzkumu rozvojového území akceptují.</a:t>
            </a:r>
          </a:p>
          <a:p>
            <a:pPr marL="0" indent="0" algn="just">
              <a:buNone/>
            </a:pPr>
            <a:endParaRPr lang="cs-CZ" sz="2000" b="1" dirty="0">
              <a:latin typeface="+mn-lt"/>
            </a:endParaRPr>
          </a:p>
          <a:p>
            <a:pPr marL="0" indent="0" algn="just">
              <a:buNone/>
            </a:pPr>
            <a:endParaRPr lang="cs-CZ" sz="1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47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7296" y="903910"/>
            <a:ext cx="9144001" cy="556401"/>
          </a:xfrm>
        </p:spPr>
        <p:txBody>
          <a:bodyPr/>
          <a:lstStyle/>
          <a:p>
            <a:r>
              <a:rPr lang="cs-CZ" sz="2400" b="1" dirty="0" smtClean="0">
                <a:latin typeface="+mn-lt"/>
              </a:rPr>
              <a:t>Požadavky na lidské zdroje v MSK v návaznosti na rozvojovou studii</a:t>
            </a:r>
            <a:br>
              <a:rPr lang="cs-CZ" sz="2400" b="1" dirty="0" smtClean="0">
                <a:latin typeface="+mn-lt"/>
              </a:rPr>
            </a:br>
            <a:endParaRPr lang="cs-CZ" sz="24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1163" y="1569492"/>
            <a:ext cx="8229600" cy="486808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000" dirty="0">
                <a:latin typeface="+mn-lt"/>
              </a:rPr>
              <a:t>Na základě objednávky Krajského úřadu Moravskoslezského kraje z 06/2020 </a:t>
            </a:r>
            <a:r>
              <a:rPr lang="cs-CZ" sz="2000" dirty="0" smtClean="0">
                <a:latin typeface="+mn-lt"/>
              </a:rPr>
              <a:t>byla </a:t>
            </a:r>
            <a:r>
              <a:rPr lang="cs-CZ" sz="2000" dirty="0">
                <a:latin typeface="+mn-lt"/>
              </a:rPr>
              <a:t>vypracována společností </a:t>
            </a:r>
            <a:r>
              <a:rPr lang="cs-CZ" sz="2000" dirty="0" smtClean="0">
                <a:latin typeface="+mn-lt"/>
              </a:rPr>
              <a:t>MSPAKT, Výstavní 2224/8, Ostrava, </a:t>
            </a:r>
            <a:r>
              <a:rPr lang="cs-CZ" sz="2000" u="sng" dirty="0" smtClean="0">
                <a:latin typeface="+mn-lt"/>
              </a:rPr>
              <a:t>„Studie požadavků na lidské zdroje v Moravskoslezském kraji: Návaznost na Rozvojovou studii rozšířeného zájmového území Mošnov“</a:t>
            </a:r>
            <a:r>
              <a:rPr lang="cs-CZ" sz="2000" dirty="0" smtClean="0">
                <a:latin typeface="+mn-lt"/>
              </a:rPr>
              <a:t> (07/2020).</a:t>
            </a:r>
          </a:p>
          <a:p>
            <a:pPr marL="0" indent="0" algn="just">
              <a:buNone/>
            </a:pPr>
            <a:endParaRPr lang="cs-CZ" sz="2000" b="1" dirty="0" smtClean="0">
              <a:latin typeface="+mn-lt"/>
            </a:endParaRPr>
          </a:p>
          <a:p>
            <a:pPr marL="0" indent="0" algn="just">
              <a:buNone/>
            </a:pPr>
            <a:r>
              <a:rPr lang="cs-CZ" sz="2000" b="1" dirty="0" smtClean="0">
                <a:latin typeface="+mn-lt"/>
              </a:rPr>
              <a:t>Hlavním</a:t>
            </a:r>
            <a:r>
              <a:rPr lang="cs-CZ" sz="2000" dirty="0" smtClean="0">
                <a:latin typeface="+mn-lt"/>
              </a:rPr>
              <a:t> </a:t>
            </a:r>
            <a:r>
              <a:rPr lang="cs-CZ" sz="2000" b="1" dirty="0" smtClean="0">
                <a:latin typeface="+mn-lt"/>
              </a:rPr>
              <a:t>účelem studie je popis </a:t>
            </a:r>
            <a:r>
              <a:rPr lang="cs-CZ" sz="2000" b="1" dirty="0">
                <a:latin typeface="+mn-lt"/>
              </a:rPr>
              <a:t>potenciálně rozvíjejících se odvětví v MS kraji s možnou lokalizací v rozšířeném zájmovém území Mošnov (ale potenciálně také v jiných lokalitách </a:t>
            </a:r>
            <a:r>
              <a:rPr lang="cs-CZ" sz="2000" b="1" dirty="0" smtClean="0">
                <a:latin typeface="+mn-lt"/>
              </a:rPr>
              <a:t>MSK) </a:t>
            </a:r>
            <a:r>
              <a:rPr lang="cs-CZ" sz="2000" b="1" dirty="0">
                <a:latin typeface="+mn-lt"/>
              </a:rPr>
              <a:t>a </a:t>
            </a:r>
            <a:r>
              <a:rPr lang="cs-CZ" sz="2000" b="1" dirty="0" smtClean="0">
                <a:latin typeface="+mn-lt"/>
              </a:rPr>
              <a:t>popis </a:t>
            </a:r>
            <a:r>
              <a:rPr lang="cs-CZ" sz="2000" b="1" dirty="0">
                <a:latin typeface="+mn-lt"/>
              </a:rPr>
              <a:t>dostupných lidských </a:t>
            </a:r>
            <a:r>
              <a:rPr lang="cs-CZ" sz="2000" b="1" dirty="0" smtClean="0">
                <a:latin typeface="+mn-lt"/>
              </a:rPr>
              <a:t>zdrojů.</a:t>
            </a:r>
            <a:r>
              <a:rPr lang="cs-CZ" sz="2000" dirty="0" smtClean="0">
                <a:latin typeface="+mn-lt"/>
              </a:rPr>
              <a:t> </a:t>
            </a:r>
            <a:endParaRPr lang="cs-CZ" sz="1800" dirty="0"/>
          </a:p>
          <a:p>
            <a:pPr marL="0" indent="0" algn="just">
              <a:buNone/>
            </a:pPr>
            <a:endParaRPr lang="cs-CZ" sz="1800" dirty="0">
              <a:latin typeface="+mn-lt"/>
            </a:endParaRPr>
          </a:p>
          <a:p>
            <a:pPr marL="0" indent="0">
              <a:buNone/>
            </a:pPr>
            <a:endParaRPr lang="cs-CZ" sz="1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461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713909"/>
            <a:ext cx="9144001" cy="556401"/>
          </a:xfrm>
        </p:spPr>
        <p:txBody>
          <a:bodyPr/>
          <a:lstStyle/>
          <a:p>
            <a:r>
              <a:rPr lang="cs-CZ" sz="2400" b="1" dirty="0" smtClean="0">
                <a:latin typeface="+mn-lt"/>
              </a:rPr>
              <a:t>Analýza nákladů a přínosů (CBA) rozvojové </a:t>
            </a:r>
            <a:r>
              <a:rPr lang="cs-CZ" sz="2400" b="1" dirty="0" smtClean="0">
                <a:latin typeface="+mn-lt"/>
              </a:rPr>
              <a:t>studie (I)</a:t>
            </a:r>
            <a:endParaRPr lang="cs-CZ" sz="24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9871" y="1392072"/>
            <a:ext cx="8229600" cy="47221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900" dirty="0">
                <a:latin typeface="+mn-lt"/>
              </a:rPr>
              <a:t>Na základě objednávky Krajského úřadu Moravskoslezského kraje </a:t>
            </a:r>
            <a:r>
              <a:rPr lang="cs-CZ" sz="1900" dirty="0" smtClean="0">
                <a:latin typeface="+mn-lt"/>
              </a:rPr>
              <a:t>z 06/2020 </a:t>
            </a:r>
            <a:r>
              <a:rPr lang="cs-CZ" sz="1900" dirty="0" smtClean="0">
                <a:latin typeface="+mn-lt"/>
              </a:rPr>
              <a:t>byla </a:t>
            </a:r>
            <a:r>
              <a:rPr lang="cs-CZ" sz="1900" dirty="0" smtClean="0">
                <a:latin typeface="+mn-lt"/>
              </a:rPr>
              <a:t>vypracována společností HRAT, s.r.o., Nádražní 348, Třinec, </a:t>
            </a:r>
            <a:r>
              <a:rPr lang="cs-CZ" sz="1900" u="sng" dirty="0" smtClean="0">
                <a:latin typeface="+mn-lt"/>
              </a:rPr>
              <a:t>„Analýza  nákladů a přínosů (CBA) rozvojové studie rozšířeného zájmového území Mošnov“ </a:t>
            </a:r>
            <a:r>
              <a:rPr lang="cs-CZ" sz="1900" dirty="0" smtClean="0">
                <a:latin typeface="+mn-lt"/>
              </a:rPr>
              <a:t>(06/2020</a:t>
            </a:r>
            <a:r>
              <a:rPr lang="cs-CZ" sz="1900" dirty="0" smtClean="0">
                <a:latin typeface="+mn-lt"/>
              </a:rPr>
              <a:t>), </a:t>
            </a:r>
            <a:r>
              <a:rPr lang="cs-CZ" sz="1900" dirty="0" smtClean="0">
                <a:latin typeface="+mn-lt"/>
              </a:rPr>
              <a:t>jejíž závěry lze shrnout takto:</a:t>
            </a:r>
          </a:p>
          <a:p>
            <a:pPr marL="0" indent="0" algn="just">
              <a:buNone/>
            </a:pPr>
            <a:r>
              <a:rPr lang="cs-CZ" sz="1900" b="1" dirty="0" smtClean="0">
                <a:latin typeface="+mn-lt"/>
              </a:rPr>
              <a:t>Finanční </a:t>
            </a:r>
            <a:r>
              <a:rPr lang="cs-CZ" sz="1900" b="1" dirty="0">
                <a:latin typeface="+mn-lt"/>
              </a:rPr>
              <a:t>efektivita </a:t>
            </a:r>
            <a:r>
              <a:rPr lang="cs-CZ" sz="1900" dirty="0">
                <a:latin typeface="+mn-lt"/>
              </a:rPr>
              <a:t>– z provedené analýzy vyplývá, že </a:t>
            </a:r>
            <a:r>
              <a:rPr lang="cs-CZ" sz="1900" u="sng" dirty="0">
                <a:latin typeface="+mn-lt"/>
              </a:rPr>
              <a:t>projekt nedosahuje přijatelných hodnot u žádného z kriteriálních ukazatelů kalkulovaných z finančních hotovostních toků investice a nepřevyšuje tak kriteriální hodnoty</a:t>
            </a:r>
            <a:r>
              <a:rPr lang="cs-CZ" sz="1900" u="sng" dirty="0" smtClean="0">
                <a:latin typeface="+mn-lt"/>
              </a:rPr>
              <a:t>.</a:t>
            </a:r>
            <a:endParaRPr lang="cs-CZ" sz="1900" u="sng" dirty="0">
              <a:latin typeface="+mn-lt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900" dirty="0" smtClean="0">
                <a:latin typeface="+mn-lt"/>
              </a:rPr>
              <a:t>Celkové výdaje akce jsou cca 1 735 000 000,-Kč vč. DPH. </a:t>
            </a:r>
            <a:r>
              <a:rPr lang="cs-CZ" sz="1900" u="sng" dirty="0" smtClean="0">
                <a:latin typeface="+mn-lt"/>
              </a:rPr>
              <a:t>Při </a:t>
            </a:r>
            <a:r>
              <a:rPr lang="cs-CZ" sz="1900" u="sng" dirty="0">
                <a:latin typeface="+mn-lt"/>
              </a:rPr>
              <a:t>zohlednění časové hodnoty peněz, tj. z diskontovaných finančních cash </a:t>
            </a:r>
            <a:r>
              <a:rPr lang="cs-CZ" sz="1900" u="sng" dirty="0" err="1">
                <a:latin typeface="+mn-lt"/>
              </a:rPr>
              <a:t>flow</a:t>
            </a:r>
            <a:r>
              <a:rPr lang="cs-CZ" sz="1900" u="sng" dirty="0">
                <a:latin typeface="+mn-lt"/>
              </a:rPr>
              <a:t> projektu, se celkové vynaložené investice v hodnoceném časovém horizontu, tj.  30 let, nevrátí</a:t>
            </a:r>
            <a:r>
              <a:rPr lang="cs-CZ" sz="1900" u="sng" dirty="0" smtClean="0">
                <a:latin typeface="+mn-lt"/>
              </a:rPr>
              <a:t>.</a:t>
            </a:r>
            <a:endParaRPr lang="cs-CZ" sz="1900" dirty="0">
              <a:latin typeface="+mn-lt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800" dirty="0">
                <a:latin typeface="+mn-lt"/>
              </a:rPr>
              <a:t>Z výše uvedených výsledků finanční analýzy vyplývá, že </a:t>
            </a:r>
            <a:r>
              <a:rPr lang="cs-CZ" sz="1800" u="sng" dirty="0">
                <a:latin typeface="+mn-lt"/>
              </a:rPr>
              <a:t>projekt nedosahuje přijatelných hodnot u žádného z kriteriálních ukazatelů kalkulovaných z finančních hotovostních toků investice. </a:t>
            </a:r>
          </a:p>
          <a:p>
            <a:pPr marL="0" indent="0" algn="just">
              <a:buNone/>
            </a:pPr>
            <a:r>
              <a:rPr lang="cs-CZ" sz="1800" b="1" dirty="0">
                <a:latin typeface="+mn-lt"/>
              </a:rPr>
              <a:t>Bez ohledu na způsob financování celkové investice lze projekt považovat za finančně neefektivní.</a:t>
            </a:r>
            <a:endParaRPr lang="cs-CZ" sz="1800" dirty="0">
              <a:latin typeface="+mn-lt"/>
            </a:endParaRPr>
          </a:p>
          <a:p>
            <a:pPr marL="0" indent="0">
              <a:buNone/>
            </a:pPr>
            <a:endParaRPr lang="cs-CZ" sz="1800" dirty="0" smtClean="0">
              <a:latin typeface="+mn-lt"/>
            </a:endParaRPr>
          </a:p>
          <a:p>
            <a:pPr marL="0" indent="0" algn="just">
              <a:buNone/>
            </a:pPr>
            <a:endParaRPr lang="cs-CZ" sz="1800" dirty="0" smtClean="0">
              <a:latin typeface="+mn-lt"/>
            </a:endParaRPr>
          </a:p>
          <a:p>
            <a:pPr marL="0" indent="0" algn="just">
              <a:buNone/>
            </a:pPr>
            <a:endParaRPr lang="cs-CZ" sz="1800" dirty="0">
              <a:latin typeface="+mn-lt"/>
            </a:endParaRPr>
          </a:p>
          <a:p>
            <a:pPr marL="0" indent="0">
              <a:buNone/>
            </a:pPr>
            <a:endParaRPr lang="cs-CZ" sz="2000" dirty="0" smtClean="0">
              <a:latin typeface="+mn-lt"/>
            </a:endParaRPr>
          </a:p>
          <a:p>
            <a:pPr marL="0" indent="0">
              <a:buNone/>
            </a:pPr>
            <a:endParaRPr lang="cs-CZ" sz="2000" dirty="0">
              <a:latin typeface="+mn-lt"/>
            </a:endParaRPr>
          </a:p>
          <a:p>
            <a:pPr marL="0" indent="0">
              <a:buNone/>
            </a:pPr>
            <a:endParaRPr lang="cs-CZ" sz="2000" b="1" dirty="0" smtClean="0">
              <a:latin typeface="+mn-lt"/>
            </a:endParaRPr>
          </a:p>
          <a:p>
            <a:pPr marL="0" indent="0">
              <a:buNone/>
            </a:pPr>
            <a:endParaRPr lang="cs-CZ" sz="2000" b="1" dirty="0">
              <a:latin typeface="+mn-lt"/>
            </a:endParaRPr>
          </a:p>
          <a:p>
            <a:pPr marL="0" indent="0">
              <a:buNone/>
            </a:pPr>
            <a:endParaRPr lang="cs-CZ" sz="2000" dirty="0" smtClean="0">
              <a:latin typeface="+mn-lt"/>
            </a:endParaRPr>
          </a:p>
          <a:p>
            <a:pPr marL="0" indent="0">
              <a:buNone/>
            </a:pPr>
            <a:endParaRPr lang="cs-CZ" sz="1800" dirty="0">
              <a:latin typeface="+mn-lt"/>
            </a:endParaRPr>
          </a:p>
          <a:p>
            <a:pPr marL="0" indent="0">
              <a:buNone/>
            </a:pPr>
            <a:endParaRPr lang="cs-CZ" sz="1800" dirty="0" smtClean="0">
              <a:latin typeface="+mn-lt"/>
            </a:endParaRPr>
          </a:p>
          <a:p>
            <a:pPr marL="0" indent="0">
              <a:buNone/>
            </a:pPr>
            <a:endParaRPr lang="cs-CZ" sz="1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469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713909"/>
            <a:ext cx="9144001" cy="556401"/>
          </a:xfrm>
        </p:spPr>
        <p:txBody>
          <a:bodyPr/>
          <a:lstStyle/>
          <a:p>
            <a:r>
              <a:rPr lang="cs-CZ" sz="2400" b="1" dirty="0" smtClean="0">
                <a:latin typeface="+mn-lt"/>
              </a:rPr>
              <a:t>Analýza nákladů a přínosů (CBA) rozvojové studie (II)</a:t>
            </a:r>
            <a:endParaRPr lang="cs-CZ" sz="24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9871" y="1392072"/>
            <a:ext cx="8229600" cy="48817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800" b="1" dirty="0" smtClean="0">
                <a:latin typeface="+mn-lt"/>
              </a:rPr>
              <a:t>Ekonomická </a:t>
            </a:r>
            <a:r>
              <a:rPr lang="cs-CZ" sz="1800" b="1" dirty="0">
                <a:latin typeface="+mn-lt"/>
              </a:rPr>
              <a:t>efektivita </a:t>
            </a:r>
            <a:r>
              <a:rPr lang="cs-CZ" sz="1800" dirty="0">
                <a:latin typeface="+mn-lt"/>
              </a:rPr>
              <a:t>– výsledné hodnoty analýzy dosahují výsledků u všech kriteriálních ukazatelů kalkulovaných ze socioekonomických hotovostních toků investice a převyšuje tak požadované minimální hodnoty</a:t>
            </a:r>
            <a:r>
              <a:rPr lang="cs-CZ" sz="1800" dirty="0" smtClean="0">
                <a:latin typeface="+mn-lt"/>
              </a:rPr>
              <a:t>.</a:t>
            </a:r>
          </a:p>
          <a:p>
            <a:pPr marL="0" indent="0">
              <a:buNone/>
            </a:pPr>
            <a:endParaRPr lang="cs-CZ" sz="1800" dirty="0">
              <a:latin typeface="+mn-lt"/>
            </a:endParaRPr>
          </a:p>
          <a:p>
            <a:pPr marL="0" indent="0">
              <a:buNone/>
            </a:pPr>
            <a:endParaRPr lang="cs-CZ" sz="1600" dirty="0" smtClean="0">
              <a:latin typeface="+mn-lt"/>
            </a:endParaRPr>
          </a:p>
          <a:p>
            <a:pPr marL="0" indent="0">
              <a:buNone/>
            </a:pPr>
            <a:endParaRPr lang="cs-CZ" sz="1600" dirty="0">
              <a:latin typeface="+mn-lt"/>
            </a:endParaRPr>
          </a:p>
          <a:p>
            <a:pPr marL="0" indent="0">
              <a:buNone/>
            </a:pPr>
            <a:endParaRPr lang="cs-CZ" sz="1600" dirty="0" smtClean="0">
              <a:latin typeface="+mn-lt"/>
            </a:endParaRPr>
          </a:p>
          <a:p>
            <a:pPr marL="0" indent="0">
              <a:buNone/>
            </a:pPr>
            <a:endParaRPr lang="cs-CZ" sz="1600" dirty="0">
              <a:latin typeface="+mn-lt"/>
            </a:endParaRPr>
          </a:p>
          <a:p>
            <a:pPr marL="0" indent="0">
              <a:buNone/>
            </a:pPr>
            <a:endParaRPr lang="cs-CZ" sz="1600" dirty="0" smtClean="0">
              <a:latin typeface="+mn-lt"/>
            </a:endParaRPr>
          </a:p>
          <a:p>
            <a:pPr marL="0" indent="0">
              <a:buNone/>
            </a:pPr>
            <a:endParaRPr lang="cs-CZ" sz="1600" dirty="0">
              <a:latin typeface="+mn-lt"/>
            </a:endParaRPr>
          </a:p>
          <a:p>
            <a:pPr marL="0" indent="0">
              <a:buNone/>
            </a:pPr>
            <a:endParaRPr lang="cs-CZ" sz="1600" dirty="0" smtClean="0">
              <a:latin typeface="+mn-lt"/>
            </a:endParaRPr>
          </a:p>
          <a:p>
            <a:pPr marL="0" indent="0">
              <a:buNone/>
            </a:pPr>
            <a:endParaRPr lang="cs-CZ" sz="1600" dirty="0">
              <a:latin typeface="+mn-lt"/>
            </a:endParaRPr>
          </a:p>
          <a:p>
            <a:pPr marL="0" indent="0" algn="just">
              <a:buNone/>
            </a:pPr>
            <a:endParaRPr lang="cs-CZ" sz="1600" dirty="0" smtClean="0">
              <a:latin typeface="+mn-lt"/>
            </a:endParaRPr>
          </a:p>
          <a:p>
            <a:pPr marL="0" indent="0" algn="just">
              <a:buNone/>
            </a:pPr>
            <a:endParaRPr lang="cs-CZ" sz="1600" dirty="0" smtClean="0">
              <a:latin typeface="+mn-lt"/>
            </a:endParaRPr>
          </a:p>
          <a:p>
            <a:pPr marL="0" indent="0" algn="just">
              <a:buNone/>
            </a:pPr>
            <a:endParaRPr lang="cs-CZ" sz="1600" dirty="0" smtClean="0">
              <a:latin typeface="+mn-lt"/>
            </a:endParaRPr>
          </a:p>
          <a:p>
            <a:pPr marL="0" indent="0">
              <a:buNone/>
            </a:pPr>
            <a:endParaRPr lang="cs-CZ" sz="1600" dirty="0">
              <a:latin typeface="+mn-lt"/>
            </a:endParaRPr>
          </a:p>
          <a:p>
            <a:pPr marL="0" indent="0">
              <a:buNone/>
            </a:pPr>
            <a:endParaRPr lang="cs-CZ" sz="1600" dirty="0" smtClean="0">
              <a:latin typeface="+mn-lt"/>
            </a:endParaRPr>
          </a:p>
          <a:p>
            <a:pPr marL="0" indent="0">
              <a:buNone/>
            </a:pPr>
            <a:endParaRPr lang="cs-CZ" sz="1800" dirty="0" smtClean="0">
              <a:latin typeface="+mn-lt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762714"/>
              </p:ext>
            </p:extLst>
          </p:nvPr>
        </p:nvGraphicFramePr>
        <p:xfrm>
          <a:off x="690073" y="2557573"/>
          <a:ext cx="7849195" cy="359194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260985"/>
                <a:gridCol w="1690124"/>
                <a:gridCol w="1207109"/>
                <a:gridCol w="1690977"/>
              </a:tblGrid>
              <a:tr h="2633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Název a označení ukazatele</a:t>
                      </a:r>
                      <a:endParaRPr lang="cs-CZ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Výsledná hodnota</a:t>
                      </a:r>
                      <a:endParaRPr lang="cs-CZ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Srovnávaná hodnota</a:t>
                      </a:r>
                      <a:endParaRPr lang="cs-CZ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Komentář</a:t>
                      </a:r>
                      <a:endParaRPr lang="cs-CZ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33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ENPV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Ekonomická čistá současná hodnota investice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2.789.899,389 tis. Kč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≥ 0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projekt je ekonomicky efektivní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979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ERR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Ekonomické vnitřní výnosové procento investice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26,59 %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≥ 5,0 %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projekt je ekonomicky efektivní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33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ENPV/I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Index ekonomické rentability investice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2,41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≥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projekt je ekonomicky efektivní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33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EPDN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Prostá doba ekonomické návratnosti investice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9 let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≤ 30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projekt je ekonomicky efektivní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979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EDDN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Diskontovaná doba ekonomické návratnosti investice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10 let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≤ 30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projekt je ekonomicky efektivní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397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740213"/>
            <a:ext cx="9144000" cy="556401"/>
          </a:xfrm>
        </p:spPr>
        <p:txBody>
          <a:bodyPr/>
          <a:lstStyle/>
          <a:p>
            <a:r>
              <a:rPr lang="cs-CZ" sz="2400" b="1" dirty="0">
                <a:latin typeface="+mn-lt"/>
              </a:rPr>
              <a:t>D</a:t>
            </a:r>
            <a:r>
              <a:rPr lang="cs-CZ" sz="2400" b="1" dirty="0" smtClean="0">
                <a:latin typeface="+mn-lt"/>
              </a:rPr>
              <a:t>ůvody pro zpracování rozvojové studie</a:t>
            </a:r>
            <a:endParaRPr lang="cs-CZ" sz="24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96614"/>
            <a:ext cx="8229600" cy="2524759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cs-CZ" sz="2000" b="1" dirty="0" smtClean="0">
                <a:solidFill>
                  <a:srgbClr val="5F5F5F"/>
                </a:solidFill>
                <a:latin typeface="+mj-lt"/>
              </a:rPr>
              <a:t>Komplexní podkladový materiál zpracovaný </a:t>
            </a:r>
            <a:r>
              <a:rPr lang="cs-CZ" sz="2000" b="1" dirty="0" smtClean="0">
                <a:latin typeface="+mj-lt"/>
              </a:rPr>
              <a:t>v</a:t>
            </a:r>
            <a:r>
              <a:rPr lang="cs-CZ" sz="2000" b="1" dirty="0">
                <a:latin typeface="+mj-lt"/>
              </a:rPr>
              <a:t> souladu s hlavními cíli Strategie rozvoje Moravskoslezského kraje 2019 – 2027</a:t>
            </a:r>
            <a:r>
              <a:rPr lang="cs-CZ" sz="2000" b="1" dirty="0" smtClean="0">
                <a:solidFill>
                  <a:srgbClr val="5F5F5F"/>
                </a:solidFill>
                <a:latin typeface="+mj-lt"/>
              </a:rPr>
              <a:t> </a:t>
            </a:r>
            <a:r>
              <a:rPr lang="cs-CZ" sz="2000" b="1" dirty="0">
                <a:solidFill>
                  <a:srgbClr val="5F5F5F"/>
                </a:solidFill>
                <a:latin typeface="+mj-lt"/>
              </a:rPr>
              <a:t>pro vedení Moravskoslezského </a:t>
            </a:r>
            <a:r>
              <a:rPr lang="cs-CZ" sz="2000" b="1" dirty="0" smtClean="0">
                <a:solidFill>
                  <a:srgbClr val="5F5F5F"/>
                </a:solidFill>
                <a:latin typeface="+mj-lt"/>
              </a:rPr>
              <a:t>kraje a Statutárního </a:t>
            </a:r>
            <a:r>
              <a:rPr lang="cs-CZ" sz="2000" b="1" dirty="0">
                <a:solidFill>
                  <a:srgbClr val="5F5F5F"/>
                </a:solidFill>
                <a:latin typeface="+mj-lt"/>
              </a:rPr>
              <a:t>města Ostravy </a:t>
            </a:r>
            <a:r>
              <a:rPr lang="cs-CZ" sz="2000" dirty="0">
                <a:solidFill>
                  <a:srgbClr val="5F5F5F"/>
                </a:solidFill>
                <a:latin typeface="+mj-lt"/>
              </a:rPr>
              <a:t>pro strategické úvahy o dalších směrech a podmínkách rozvoje předmětného </a:t>
            </a:r>
            <a:r>
              <a:rPr lang="cs-CZ" sz="2000" dirty="0" smtClean="0">
                <a:solidFill>
                  <a:srgbClr val="5F5F5F"/>
                </a:solidFill>
                <a:latin typeface="+mj-lt"/>
              </a:rPr>
              <a:t>území:</a:t>
            </a:r>
            <a:r>
              <a:rPr lang="cs-CZ" sz="2000" dirty="0">
                <a:solidFill>
                  <a:srgbClr val="5F5F5F"/>
                </a:solidFill>
                <a:latin typeface="+mj-lt"/>
              </a:rPr>
              <a:t> 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5F5F5F"/>
                </a:solidFill>
                <a:latin typeface="+mj-lt"/>
              </a:rPr>
              <a:t>identifikuje </a:t>
            </a:r>
            <a:r>
              <a:rPr lang="cs-CZ" sz="2000" b="1" dirty="0">
                <a:solidFill>
                  <a:srgbClr val="5F5F5F"/>
                </a:solidFill>
                <a:latin typeface="+mj-lt"/>
              </a:rPr>
              <a:t>možnosti využití dalšího území </a:t>
            </a:r>
            <a:r>
              <a:rPr lang="cs-CZ" sz="2000" dirty="0">
                <a:solidFill>
                  <a:srgbClr val="5F5F5F"/>
                </a:solidFill>
                <a:latin typeface="+mj-lt"/>
              </a:rPr>
              <a:t>bezprostředně navazujícího na severovýchodě na současné rozvojové území Mošnov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5F5F5F"/>
                </a:solidFill>
                <a:latin typeface="+mj-lt"/>
              </a:rPr>
              <a:t>vyhodnocuje </a:t>
            </a:r>
            <a:r>
              <a:rPr lang="cs-CZ" sz="2000" b="1" dirty="0" smtClean="0">
                <a:solidFill>
                  <a:srgbClr val="5F5F5F"/>
                </a:solidFill>
                <a:latin typeface="+mj-lt"/>
              </a:rPr>
              <a:t>dopady </a:t>
            </a:r>
            <a:r>
              <a:rPr lang="cs-CZ" sz="2000" b="1" dirty="0">
                <a:solidFill>
                  <a:srgbClr val="5F5F5F"/>
                </a:solidFill>
                <a:latin typeface="+mj-lt"/>
              </a:rPr>
              <a:t>a </a:t>
            </a:r>
            <a:r>
              <a:rPr lang="cs-CZ" sz="2000" b="1" dirty="0" smtClean="0">
                <a:solidFill>
                  <a:srgbClr val="5F5F5F"/>
                </a:solidFill>
                <a:latin typeface="+mj-lt"/>
              </a:rPr>
              <a:t>vlivy </a:t>
            </a:r>
            <a:r>
              <a:rPr lang="cs-CZ" sz="2000" b="1" dirty="0">
                <a:solidFill>
                  <a:srgbClr val="5F5F5F"/>
                </a:solidFill>
                <a:latin typeface="+mj-lt"/>
              </a:rPr>
              <a:t>tohoto rozvoje na nadřazenou dopravní a technickou infrastrukturu včetně definování předvídatelných možných rizik a limitů</a:t>
            </a:r>
          </a:p>
          <a:p>
            <a:pPr marL="0" indent="0" algn="just" hangingPunct="0">
              <a:buNone/>
            </a:pPr>
            <a:r>
              <a:rPr lang="cs-CZ" sz="2000" b="1" dirty="0">
                <a:solidFill>
                  <a:srgbClr val="5F5F5F"/>
                </a:solidFill>
                <a:latin typeface="+mj-lt"/>
              </a:rPr>
              <a:t> </a:t>
            </a:r>
          </a:p>
          <a:p>
            <a:pPr marL="0" indent="0">
              <a:buNone/>
            </a:pPr>
            <a:endParaRPr lang="cs-CZ" dirty="0" smtClean="0">
              <a:latin typeface="+mn-lt"/>
            </a:endParaRPr>
          </a:p>
        </p:txBody>
      </p:sp>
      <p:pic>
        <p:nvPicPr>
          <p:cNvPr id="1027" name="Obrázek 1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/>
          <a:stretch/>
        </p:blipFill>
        <p:spPr bwMode="auto">
          <a:xfrm>
            <a:off x="2237441" y="3429000"/>
            <a:ext cx="4376940" cy="298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ál 3"/>
          <p:cNvSpPr/>
          <p:nvPr/>
        </p:nvSpPr>
        <p:spPr>
          <a:xfrm rot="2676220">
            <a:off x="5167543" y="4214812"/>
            <a:ext cx="582767" cy="816002"/>
          </a:xfrm>
          <a:prstGeom prst="ellipse">
            <a:avLst/>
          </a:prstGeom>
          <a:noFill/>
          <a:ln w="57150">
            <a:solidFill>
              <a:srgbClr val="0846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752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713909"/>
            <a:ext cx="9144001" cy="556401"/>
          </a:xfrm>
        </p:spPr>
        <p:txBody>
          <a:bodyPr/>
          <a:lstStyle/>
          <a:p>
            <a:r>
              <a:rPr lang="cs-CZ" sz="2400" b="1" dirty="0" smtClean="0">
                <a:latin typeface="+mn-lt"/>
              </a:rPr>
              <a:t>Analýza nákladů a přínosů (CBA) rozvojové studie (III)</a:t>
            </a:r>
            <a:endParaRPr lang="cs-CZ" sz="24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9871" y="1392072"/>
            <a:ext cx="8229600" cy="4881728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+mn-lt"/>
              </a:rPr>
              <a:t>Z provedené CBA analýzy vyplývá, že projekt generuje čisté diskontované přírůstky socioekonomických přínosů, které v souhrnu převyšují vynaložené investice při zohlednění zbytkové hodnoty. </a:t>
            </a:r>
            <a:r>
              <a:rPr lang="cs-CZ" sz="2000" u="sng" dirty="0">
                <a:latin typeface="+mn-lt"/>
              </a:rPr>
              <a:t>Dle výsledné hodnoty ekonomické čisté současné hodnoty lze projekt hodnotit jako realizovatelný.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 smtClean="0">
                <a:latin typeface="+mn-lt"/>
              </a:rPr>
              <a:t>Z</a:t>
            </a:r>
            <a:r>
              <a:rPr lang="cs-CZ" sz="2000" dirty="0">
                <a:latin typeface="+mn-lt"/>
              </a:rPr>
              <a:t> výsledků ekonomické analýzy vyplývá, že </a:t>
            </a:r>
            <a:r>
              <a:rPr lang="cs-CZ" sz="2000" u="sng" dirty="0">
                <a:latin typeface="+mn-lt"/>
              </a:rPr>
              <a:t>projekt dosahuje pozitivní hodnoty u všech kriteriálních ukazatelů kalkulovaných ze socioekonomických cash </a:t>
            </a:r>
            <a:r>
              <a:rPr lang="cs-CZ" sz="2000" u="sng" dirty="0" err="1">
                <a:latin typeface="+mn-lt"/>
              </a:rPr>
              <a:t>flow</a:t>
            </a:r>
            <a:r>
              <a:rPr lang="cs-CZ" sz="2000" u="sng" dirty="0">
                <a:latin typeface="+mn-lt"/>
              </a:rPr>
              <a:t> investice</a:t>
            </a:r>
            <a:r>
              <a:rPr lang="cs-CZ" sz="2000" u="sng" dirty="0" smtClean="0">
                <a:latin typeface="+mn-lt"/>
              </a:rPr>
              <a:t>.</a:t>
            </a:r>
            <a:endParaRPr lang="cs-CZ" sz="2000" b="1" u="sng" dirty="0" smtClean="0">
              <a:latin typeface="+mn-lt"/>
            </a:endParaRPr>
          </a:p>
          <a:p>
            <a:pPr marL="0" indent="0" algn="just">
              <a:buNone/>
            </a:pPr>
            <a:endParaRPr lang="cs-CZ" sz="2000" b="1" dirty="0" smtClean="0">
              <a:latin typeface="+mn-lt"/>
            </a:endParaRPr>
          </a:p>
          <a:p>
            <a:pPr marL="0" indent="0" algn="just">
              <a:buNone/>
            </a:pPr>
            <a:r>
              <a:rPr lang="cs-CZ" sz="2000" b="1" dirty="0" smtClean="0">
                <a:latin typeface="+mn-lt"/>
              </a:rPr>
              <a:t>Z</a:t>
            </a:r>
            <a:r>
              <a:rPr lang="cs-CZ" sz="2000" b="1" dirty="0">
                <a:latin typeface="+mn-lt"/>
              </a:rPr>
              <a:t> pohledu celospolečenského (všech zainteresovaných subjektů) lze projekt považovat za ekonomicky efektivní a přínosný</a:t>
            </a:r>
            <a:r>
              <a:rPr lang="cs-CZ" sz="2000" b="1" dirty="0" smtClean="0">
                <a:latin typeface="+mn-lt"/>
              </a:rPr>
              <a:t>.</a:t>
            </a:r>
          </a:p>
          <a:p>
            <a:pPr marL="0" indent="0" algn="just">
              <a:buNone/>
            </a:pPr>
            <a:endParaRPr lang="cs-CZ" sz="2000" dirty="0" smtClean="0">
              <a:latin typeface="+mn-lt"/>
            </a:endParaRPr>
          </a:p>
          <a:p>
            <a:pPr marL="0" indent="0" algn="just">
              <a:buNone/>
            </a:pPr>
            <a:r>
              <a:rPr lang="cs-CZ" sz="1400" dirty="0" smtClean="0">
                <a:latin typeface="+mn-lt"/>
              </a:rPr>
              <a:t>Poznámka</a:t>
            </a:r>
          </a:p>
          <a:p>
            <a:pPr marL="0" indent="0" algn="just">
              <a:buNone/>
            </a:pPr>
            <a:r>
              <a:rPr lang="cs-CZ" sz="1400" dirty="0" smtClean="0">
                <a:latin typeface="+mn-lt"/>
              </a:rPr>
              <a:t>Při zpracování předmětné analýzy byl využit také materiál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smtClean="0">
                <a:latin typeface="+mn-lt"/>
              </a:rPr>
              <a:t>„Analýza potenciálu a přínosů Letiště Leoše Janáčka Ostrava pro Moravskoslezský kraj“ (HRAT, s.r.o., 05/2019)</a:t>
            </a:r>
          </a:p>
          <a:p>
            <a:pPr marL="0" indent="0" algn="just">
              <a:buNone/>
            </a:pPr>
            <a:endParaRPr lang="cs-CZ" sz="1400" dirty="0" smtClean="0">
              <a:latin typeface="+mn-lt"/>
            </a:endParaRPr>
          </a:p>
          <a:p>
            <a:pPr marL="0" indent="0" algn="just">
              <a:buNone/>
            </a:pPr>
            <a:endParaRPr lang="cs-CZ" sz="1400" dirty="0">
              <a:latin typeface="+mn-lt"/>
            </a:endParaRPr>
          </a:p>
          <a:p>
            <a:pPr marL="0" indent="0" algn="just">
              <a:buNone/>
            </a:pPr>
            <a:r>
              <a:rPr lang="cs-CZ" sz="1800" dirty="0">
                <a:latin typeface="+mn-lt"/>
              </a:rPr>
              <a:t> </a:t>
            </a:r>
          </a:p>
          <a:p>
            <a:pPr marL="0" indent="0" algn="just">
              <a:buNone/>
            </a:pPr>
            <a:endParaRPr lang="cs-CZ" sz="1800" dirty="0">
              <a:latin typeface="+mn-lt"/>
            </a:endParaRPr>
          </a:p>
          <a:p>
            <a:pPr marL="0" indent="0">
              <a:buNone/>
            </a:pPr>
            <a:endParaRPr lang="cs-CZ" sz="1800" dirty="0" smtClean="0">
              <a:latin typeface="+mn-lt"/>
            </a:endParaRPr>
          </a:p>
          <a:p>
            <a:pPr marL="0" indent="0" algn="just">
              <a:buNone/>
            </a:pPr>
            <a:endParaRPr lang="cs-CZ" sz="1800" dirty="0" smtClean="0">
              <a:latin typeface="+mn-lt"/>
            </a:endParaRPr>
          </a:p>
          <a:p>
            <a:pPr marL="0" indent="0" algn="just">
              <a:buNone/>
            </a:pPr>
            <a:endParaRPr lang="cs-CZ" sz="1800" dirty="0">
              <a:latin typeface="+mn-lt"/>
            </a:endParaRPr>
          </a:p>
          <a:p>
            <a:pPr marL="0" indent="0">
              <a:buNone/>
            </a:pPr>
            <a:endParaRPr lang="cs-CZ" sz="2000" dirty="0" smtClean="0">
              <a:latin typeface="+mn-lt"/>
            </a:endParaRPr>
          </a:p>
          <a:p>
            <a:pPr marL="0" indent="0">
              <a:buNone/>
            </a:pPr>
            <a:endParaRPr lang="cs-CZ" sz="2000" dirty="0">
              <a:latin typeface="+mn-lt"/>
            </a:endParaRPr>
          </a:p>
          <a:p>
            <a:pPr marL="0" indent="0">
              <a:buNone/>
            </a:pPr>
            <a:endParaRPr lang="cs-CZ" sz="2000" b="1" dirty="0" smtClean="0">
              <a:latin typeface="+mn-lt"/>
            </a:endParaRPr>
          </a:p>
          <a:p>
            <a:pPr marL="0" indent="0">
              <a:buNone/>
            </a:pPr>
            <a:endParaRPr lang="cs-CZ" sz="2000" b="1" dirty="0">
              <a:latin typeface="+mn-lt"/>
            </a:endParaRPr>
          </a:p>
          <a:p>
            <a:pPr marL="0" indent="0">
              <a:buNone/>
            </a:pPr>
            <a:endParaRPr lang="cs-CZ" sz="2000" dirty="0" smtClean="0">
              <a:latin typeface="+mn-lt"/>
            </a:endParaRPr>
          </a:p>
          <a:p>
            <a:pPr marL="0" indent="0">
              <a:buNone/>
            </a:pPr>
            <a:endParaRPr lang="cs-CZ" sz="1800" dirty="0">
              <a:latin typeface="+mn-lt"/>
            </a:endParaRPr>
          </a:p>
          <a:p>
            <a:pPr marL="0" indent="0">
              <a:buNone/>
            </a:pPr>
            <a:endParaRPr lang="cs-CZ" sz="1800" dirty="0" smtClean="0">
              <a:latin typeface="+mn-lt"/>
            </a:endParaRPr>
          </a:p>
          <a:p>
            <a:pPr marL="0" indent="0">
              <a:buNone/>
            </a:pPr>
            <a:endParaRPr lang="cs-CZ" sz="1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588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670" y="931205"/>
            <a:ext cx="9144001" cy="556401"/>
          </a:xfrm>
        </p:spPr>
        <p:txBody>
          <a:bodyPr/>
          <a:lstStyle/>
          <a:p>
            <a:r>
              <a:rPr lang="cs-CZ" sz="2400" b="1" dirty="0" smtClean="0">
                <a:latin typeface="+mn-lt"/>
              </a:rPr>
              <a:t>Návrh věcného a časového harmonogramu přípravy a realizace klíčových výstupů rozvojové studie</a:t>
            </a:r>
            <a:endParaRPr lang="cs-CZ" sz="24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3520" y="1610436"/>
            <a:ext cx="8229600" cy="46633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sz="1800" dirty="0">
              <a:latin typeface="+mn-lt"/>
            </a:endParaRPr>
          </a:p>
          <a:p>
            <a:pPr marL="0" indent="0">
              <a:buNone/>
            </a:pPr>
            <a:endParaRPr lang="cs-CZ" sz="1800" dirty="0" smtClean="0">
              <a:latin typeface="+mn-lt"/>
            </a:endParaRPr>
          </a:p>
          <a:p>
            <a:pPr marL="0" indent="0" algn="just">
              <a:buNone/>
            </a:pPr>
            <a:endParaRPr lang="cs-CZ" sz="1800" dirty="0" smtClean="0">
              <a:latin typeface="+mn-lt"/>
            </a:endParaRPr>
          </a:p>
          <a:p>
            <a:pPr marL="0" indent="0" algn="just">
              <a:buNone/>
            </a:pPr>
            <a:endParaRPr lang="cs-CZ" sz="1800" dirty="0">
              <a:latin typeface="+mn-lt"/>
            </a:endParaRPr>
          </a:p>
          <a:p>
            <a:pPr marL="0" indent="0">
              <a:buNone/>
            </a:pPr>
            <a:endParaRPr lang="cs-CZ" sz="2000" dirty="0" smtClean="0">
              <a:latin typeface="+mn-lt"/>
            </a:endParaRPr>
          </a:p>
          <a:p>
            <a:pPr marL="0" indent="0">
              <a:buNone/>
            </a:pPr>
            <a:endParaRPr lang="cs-CZ" sz="2000" dirty="0">
              <a:latin typeface="+mn-lt"/>
            </a:endParaRPr>
          </a:p>
          <a:p>
            <a:pPr marL="0" indent="0">
              <a:buNone/>
            </a:pPr>
            <a:endParaRPr lang="cs-CZ" sz="2000" b="1" dirty="0" smtClean="0">
              <a:latin typeface="+mn-lt"/>
            </a:endParaRPr>
          </a:p>
          <a:p>
            <a:pPr marL="0" indent="0">
              <a:buNone/>
            </a:pPr>
            <a:endParaRPr lang="cs-CZ" sz="2000" b="1" dirty="0">
              <a:latin typeface="+mn-lt"/>
            </a:endParaRPr>
          </a:p>
          <a:p>
            <a:pPr marL="0" indent="0">
              <a:buNone/>
            </a:pPr>
            <a:endParaRPr lang="cs-CZ" sz="2000" dirty="0" smtClean="0">
              <a:latin typeface="+mn-lt"/>
            </a:endParaRPr>
          </a:p>
          <a:p>
            <a:pPr marL="0" indent="0">
              <a:buNone/>
            </a:pPr>
            <a:endParaRPr lang="cs-CZ" sz="1800" dirty="0">
              <a:latin typeface="+mn-lt"/>
            </a:endParaRPr>
          </a:p>
          <a:p>
            <a:pPr marL="0" indent="0">
              <a:buNone/>
            </a:pPr>
            <a:endParaRPr lang="cs-CZ" sz="1800" dirty="0" smtClean="0">
              <a:latin typeface="+mn-lt"/>
            </a:endParaRPr>
          </a:p>
          <a:p>
            <a:pPr marL="0" indent="0">
              <a:buNone/>
            </a:pPr>
            <a:endParaRPr lang="cs-CZ" sz="1800" dirty="0" smtClean="0">
              <a:latin typeface="+mn-lt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427993"/>
              </p:ext>
            </p:extLst>
          </p:nvPr>
        </p:nvGraphicFramePr>
        <p:xfrm>
          <a:off x="597531" y="1755128"/>
          <a:ext cx="7997194" cy="365279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19931"/>
                <a:gridCol w="4681925"/>
                <a:gridCol w="1612842"/>
                <a:gridCol w="1282496"/>
              </a:tblGrid>
              <a:tr h="620420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</a:p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  <a:tabLst>
                          <a:tab pos="154305" algn="l"/>
                          <a:tab pos="1109980" algn="ctr"/>
                        </a:tabLs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</a:p>
                    <a:p>
                      <a:pPr hangingPunct="0">
                        <a:spcAft>
                          <a:spcPts val="0"/>
                        </a:spcAft>
                        <a:tabLst>
                          <a:tab pos="154305" algn="l"/>
                          <a:tab pos="1109980" algn="ctr"/>
                        </a:tabLst>
                      </a:pPr>
                      <a:r>
                        <a:rPr lang="cs-CZ" sz="1400" dirty="0">
                          <a:effectLst/>
                        </a:rPr>
                        <a:t>Aktivita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Nositel aktivity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Termín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695198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effectLst/>
                        </a:rPr>
                        <a:t>1.</a:t>
                      </a:r>
                      <a:endParaRPr lang="cs-CZ" sz="14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MEMORANDUM o vzájemné spolupráci mezi Moravskoslezským krajem (MSK) a statutárním městem Ostravou (SMO)-viz pozn.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Orgány MSK a SMO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09/2020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81084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effectLst/>
                        </a:rPr>
                        <a:t>2.</a:t>
                      </a:r>
                      <a:endParaRPr lang="cs-CZ" sz="14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změna ZUR Moravskoslezského kraje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MSK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2021 – 2022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67435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effectLst/>
                        </a:rPr>
                        <a:t>3.</a:t>
                      </a:r>
                      <a:endParaRPr lang="cs-CZ" sz="14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změny územních plánů obcí Mošnov, Petřvald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obce Mošnov, Petřvald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2021 – 2024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36729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effectLst/>
                        </a:rPr>
                        <a:t>4.</a:t>
                      </a:r>
                      <a:endParaRPr lang="cs-CZ" sz="14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výkupy pozemků v územích R1 a R2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MSK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2022 – 2025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501555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effectLst/>
                        </a:rPr>
                        <a:t>5.</a:t>
                      </a:r>
                      <a:endParaRPr lang="cs-CZ" sz="14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příprava a realizace technické a dopravní infrastruktury v územích M, R1 a R2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MSK, SMO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2022 – 2026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50376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6.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prodej pozemků investorům, zahájení realizace investičních projektů v územích R1 a R2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 smtClean="0">
                          <a:effectLst/>
                        </a:rPr>
                        <a:t>MSK, </a:t>
                      </a:r>
                      <a:r>
                        <a:rPr lang="cs-CZ" sz="1400" dirty="0" err="1" smtClean="0">
                          <a:effectLst/>
                        </a:rPr>
                        <a:t>soukr</a:t>
                      </a:r>
                      <a:r>
                        <a:rPr lang="cs-CZ" sz="1400" dirty="0" smtClean="0">
                          <a:effectLst/>
                        </a:rPr>
                        <a:t>. investoři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2023 - 2027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Obdélník 5"/>
          <p:cNvSpPr/>
          <p:nvPr/>
        </p:nvSpPr>
        <p:spPr>
          <a:xfrm>
            <a:off x="708865" y="5459440"/>
            <a:ext cx="78389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200" i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Poznámka:</a:t>
            </a:r>
          </a:p>
          <a:p>
            <a:pPr algn="just">
              <a:spcAft>
                <a:spcPts val="0"/>
              </a:spcAft>
            </a:pPr>
            <a:r>
              <a:rPr lang="cs-CZ" sz="1200" i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MEMORANDUM </a:t>
            </a:r>
            <a:r>
              <a:rPr lang="cs-CZ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vzájemné spolupráci a koordinaci při přípravě a realizaci projektů v rozšířeném zájmovém území Mošnov</a:t>
            </a:r>
            <a:endParaRPr lang="cs-CZ" sz="12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14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684491"/>
            <a:ext cx="9143999" cy="556401"/>
          </a:xfrm>
        </p:spPr>
        <p:txBody>
          <a:bodyPr/>
          <a:lstStyle/>
          <a:p>
            <a:pPr algn="l"/>
            <a:r>
              <a:rPr lang="cs-CZ" sz="2400" b="1" dirty="0" smtClean="0">
                <a:latin typeface="+mn-lt"/>
              </a:rPr>
              <a:t>              Prezentace a projednání rozvojové studie, strategický cíl</a:t>
            </a:r>
            <a:endParaRPr lang="cs-CZ" sz="24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3520" y="1240892"/>
            <a:ext cx="8229600" cy="503290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cs-CZ" sz="2200" dirty="0" smtClean="0">
                <a:latin typeface="+mn-lt"/>
              </a:rPr>
              <a:t>Rozvojová </a:t>
            </a:r>
            <a:r>
              <a:rPr lang="cs-CZ" sz="2200" dirty="0">
                <a:latin typeface="+mn-lt"/>
              </a:rPr>
              <a:t>studie byla </a:t>
            </a:r>
            <a:r>
              <a:rPr lang="cs-CZ" sz="2200" dirty="0" smtClean="0">
                <a:latin typeface="+mn-lt"/>
              </a:rPr>
              <a:t>prezentována: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200" dirty="0" smtClean="0">
                <a:latin typeface="+mn-lt"/>
              </a:rPr>
              <a:t>vedení </a:t>
            </a:r>
            <a:r>
              <a:rPr lang="cs-CZ" sz="2200" dirty="0">
                <a:latin typeface="+mn-lt"/>
              </a:rPr>
              <a:t>Moravskoslezského kraje a Statutárního města Ostravy za účasti hejtmana kraje a primátora města </a:t>
            </a:r>
            <a:r>
              <a:rPr lang="cs-CZ" sz="2200" dirty="0" smtClean="0">
                <a:latin typeface="+mn-lt"/>
              </a:rPr>
              <a:t>dne 17.7. 2020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200" dirty="0" smtClean="0">
                <a:latin typeface="+mn-lt"/>
              </a:rPr>
              <a:t>na </a:t>
            </a:r>
            <a:r>
              <a:rPr lang="cs-CZ" sz="2200" dirty="0">
                <a:latin typeface="+mn-lt"/>
              </a:rPr>
              <a:t>společném jednání Výboru pro územní plánování a strategický rozvoj zastupitelstva Moravskoslezského kraje a Komisi pro strategický rozvoj Rady města </a:t>
            </a:r>
            <a:r>
              <a:rPr lang="cs-CZ" sz="2200" dirty="0" smtClean="0">
                <a:latin typeface="+mn-lt"/>
              </a:rPr>
              <a:t>Ostravy na společném jednání dne 3.8.2020</a:t>
            </a:r>
          </a:p>
          <a:p>
            <a:pPr marL="0" indent="0" algn="just">
              <a:buNone/>
            </a:pPr>
            <a:r>
              <a:rPr lang="cs-CZ" sz="2200" u="sng" dirty="0" smtClean="0">
                <a:latin typeface="+mn-lt"/>
              </a:rPr>
              <a:t>Rozvojová studie včetně Memoranda o vzájemné spolupráci a koordinaci při přípravě a realizaci projektů v rozšířeném zájmovém území Mošnov mezi MSK a SMO</a:t>
            </a:r>
            <a:r>
              <a:rPr lang="cs-CZ" sz="2200" u="sng" dirty="0">
                <a:latin typeface="+mn-lt"/>
              </a:rPr>
              <a:t> </a:t>
            </a:r>
            <a:r>
              <a:rPr lang="cs-CZ" sz="2200" u="sng" dirty="0" smtClean="0">
                <a:latin typeface="+mn-lt"/>
              </a:rPr>
              <a:t>byla projednána a schválena Radou kraje na jejím zasedání dne 17.8.2020. </a:t>
            </a:r>
          </a:p>
          <a:p>
            <a:pPr marL="0" indent="0" algn="just">
              <a:buNone/>
            </a:pPr>
            <a:r>
              <a:rPr lang="cs-CZ" sz="2200" dirty="0" smtClean="0">
                <a:latin typeface="+mn-lt"/>
              </a:rPr>
              <a:t>Závěrem </a:t>
            </a:r>
            <a:r>
              <a:rPr lang="cs-CZ" sz="2200" dirty="0" smtClean="0">
                <a:latin typeface="+mn-lt"/>
              </a:rPr>
              <a:t>lze konstatovat, že rozvojová studie </a:t>
            </a:r>
            <a:r>
              <a:rPr lang="cs-CZ" sz="2200" b="1" dirty="0" smtClean="0">
                <a:latin typeface="+mn-lt"/>
              </a:rPr>
              <a:t>prokázala reálné možnosti využít rozšířeného zájmového území v Mošnově pro umístění a dopravní napojení dalších ploch </a:t>
            </a:r>
            <a:r>
              <a:rPr lang="cs-CZ" sz="2200" dirty="0" smtClean="0">
                <a:latin typeface="+mn-lt"/>
              </a:rPr>
              <a:t>pro vybudování logistických, výrobních nebo vědecko-výzkumných a vývojových soukromých investic a </a:t>
            </a:r>
            <a:r>
              <a:rPr lang="cs-CZ" sz="2200" b="1" dirty="0" smtClean="0">
                <a:latin typeface="+mn-lt"/>
              </a:rPr>
              <a:t>významným způsobem tak přispět k realizaci strategického cíle - dobudování výjimečného areálu, který bude moci hlavně díky bezprostřední vazbě na Letiště Leoše Janáčka Ostrava a Terminál kombinované dopravy Mošnov nabídnout v budoucnu komplexní služby jako Mezinárodní logistické centrum Mošnov.</a:t>
            </a:r>
          </a:p>
          <a:p>
            <a:pPr marL="0" indent="0" algn="just">
              <a:buNone/>
            </a:pPr>
            <a:endParaRPr lang="cs-CZ" sz="2200" dirty="0" smtClean="0">
              <a:latin typeface="+mn-lt"/>
            </a:endParaRPr>
          </a:p>
          <a:p>
            <a:pPr marL="0" indent="0">
              <a:buNone/>
            </a:pPr>
            <a:endParaRPr lang="cs-CZ" sz="2000" dirty="0">
              <a:latin typeface="+mn-lt"/>
            </a:endParaRPr>
          </a:p>
          <a:p>
            <a:pPr marL="0" indent="0">
              <a:buNone/>
            </a:pPr>
            <a:endParaRPr lang="cs-CZ" sz="2000" b="1" dirty="0" smtClean="0">
              <a:latin typeface="+mn-lt"/>
            </a:endParaRPr>
          </a:p>
          <a:p>
            <a:pPr marL="0" indent="0">
              <a:buNone/>
            </a:pPr>
            <a:endParaRPr lang="cs-CZ" sz="2000" b="1" dirty="0">
              <a:latin typeface="+mn-lt"/>
            </a:endParaRPr>
          </a:p>
          <a:p>
            <a:pPr marL="0" indent="0">
              <a:buNone/>
            </a:pPr>
            <a:endParaRPr lang="cs-CZ" sz="2000" dirty="0" smtClean="0">
              <a:latin typeface="+mn-lt"/>
            </a:endParaRPr>
          </a:p>
          <a:p>
            <a:pPr marL="0" indent="0">
              <a:buNone/>
            </a:pPr>
            <a:endParaRPr lang="cs-CZ" sz="1800" dirty="0">
              <a:latin typeface="+mn-lt"/>
            </a:endParaRPr>
          </a:p>
          <a:p>
            <a:pPr marL="0" indent="0">
              <a:buNone/>
            </a:pPr>
            <a:endParaRPr lang="cs-CZ" sz="1800" dirty="0" smtClean="0">
              <a:latin typeface="+mn-lt"/>
            </a:endParaRPr>
          </a:p>
          <a:p>
            <a:pPr marL="0" indent="0">
              <a:buNone/>
            </a:pPr>
            <a:endParaRPr lang="cs-CZ" sz="1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28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713909"/>
            <a:ext cx="9144001" cy="556401"/>
          </a:xfrm>
        </p:spPr>
        <p:txBody>
          <a:bodyPr/>
          <a:lstStyle/>
          <a:p>
            <a:r>
              <a:rPr lang="cs-CZ" sz="2400" b="1" dirty="0" smtClean="0">
                <a:latin typeface="+mn-lt"/>
              </a:rPr>
              <a:t>Návrh využití rozvojového území pro velké investory</a:t>
            </a:r>
            <a:endParaRPr lang="cs-CZ" sz="2400" b="1" dirty="0">
              <a:latin typeface="+mn-lt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09" y="1270310"/>
            <a:ext cx="7505234" cy="5003490"/>
          </a:xfrm>
        </p:spPr>
      </p:pic>
    </p:spTree>
    <p:extLst>
      <p:ext uri="{BB962C8B-B14F-4D97-AF65-F5344CB8AC3E}">
        <p14:creationId xmlns:p14="http://schemas.microsoft.com/office/powerpoint/2010/main" val="241715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713909"/>
            <a:ext cx="9144001" cy="556401"/>
          </a:xfrm>
        </p:spPr>
        <p:txBody>
          <a:bodyPr/>
          <a:lstStyle/>
          <a:p>
            <a:r>
              <a:rPr lang="cs-CZ" sz="2400" b="1" dirty="0" smtClean="0">
                <a:latin typeface="+mn-lt"/>
              </a:rPr>
              <a:t>Návrh využití rozvojového území pro střední investory</a:t>
            </a:r>
            <a:endParaRPr lang="cs-CZ" sz="2400" b="1" dirty="0">
              <a:latin typeface="+mn-lt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" y="1270310"/>
            <a:ext cx="7505700" cy="5003800"/>
          </a:xfrm>
        </p:spPr>
      </p:pic>
    </p:spTree>
    <p:extLst>
      <p:ext uri="{BB962C8B-B14F-4D97-AF65-F5344CB8AC3E}">
        <p14:creationId xmlns:p14="http://schemas.microsoft.com/office/powerpoint/2010/main" val="164709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713909"/>
            <a:ext cx="9144001" cy="556401"/>
          </a:xfrm>
        </p:spPr>
        <p:txBody>
          <a:bodyPr/>
          <a:lstStyle/>
          <a:p>
            <a:r>
              <a:rPr lang="cs-CZ" sz="2400" b="1" dirty="0" smtClean="0">
                <a:latin typeface="+mn-lt"/>
              </a:rPr>
              <a:t>Návrh využití rozvojového území pro malé investory</a:t>
            </a:r>
            <a:endParaRPr lang="cs-CZ" sz="2400" b="1" dirty="0"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1270000"/>
            <a:ext cx="7505700" cy="5003800"/>
          </a:xfrm>
        </p:spPr>
      </p:pic>
    </p:spTree>
    <p:extLst>
      <p:ext uri="{BB962C8B-B14F-4D97-AF65-F5344CB8AC3E}">
        <p14:creationId xmlns:p14="http://schemas.microsoft.com/office/powerpoint/2010/main" val="344678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713909"/>
            <a:ext cx="9144001" cy="556401"/>
          </a:xfrm>
        </p:spPr>
        <p:txBody>
          <a:bodyPr/>
          <a:lstStyle/>
          <a:p>
            <a:r>
              <a:rPr lang="cs-CZ" sz="2400" b="1" dirty="0" smtClean="0">
                <a:latin typeface="+mn-lt"/>
              </a:rPr>
              <a:t> Ideový návrh řešení přestavby </a:t>
            </a:r>
            <a:r>
              <a:rPr lang="cs-CZ" sz="2400" b="1" dirty="0" err="1">
                <a:latin typeface="+mn-lt"/>
              </a:rPr>
              <a:t>předletištního</a:t>
            </a:r>
            <a:r>
              <a:rPr lang="cs-CZ" sz="2400" b="1" dirty="0">
                <a:latin typeface="+mn-lt"/>
              </a:rPr>
              <a:t> prostoru</a:t>
            </a: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72" y="1270310"/>
            <a:ext cx="7509454" cy="5003800"/>
          </a:xfrm>
        </p:spPr>
      </p:pic>
    </p:spTree>
    <p:extLst>
      <p:ext uri="{BB962C8B-B14F-4D97-AF65-F5344CB8AC3E}">
        <p14:creationId xmlns:p14="http://schemas.microsoft.com/office/powerpoint/2010/main" val="110532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713909"/>
            <a:ext cx="9144001" cy="556401"/>
          </a:xfrm>
        </p:spPr>
        <p:txBody>
          <a:bodyPr/>
          <a:lstStyle/>
          <a:p>
            <a:r>
              <a:rPr lang="cs-CZ" sz="2400" b="1" dirty="0" smtClean="0">
                <a:latin typeface="+mn-lt"/>
              </a:rPr>
              <a:t>Dopravní vazby návrhu přestavby </a:t>
            </a:r>
            <a:r>
              <a:rPr lang="cs-CZ" sz="2400" b="1" dirty="0" err="1" smtClean="0">
                <a:latin typeface="+mn-lt"/>
              </a:rPr>
              <a:t>předletištního</a:t>
            </a:r>
            <a:r>
              <a:rPr lang="cs-CZ" sz="2400" b="1" dirty="0" smtClean="0">
                <a:latin typeface="+mn-lt"/>
              </a:rPr>
              <a:t> prostoru</a:t>
            </a:r>
            <a:endParaRPr lang="cs-CZ" sz="2400" b="1" dirty="0">
              <a:latin typeface="+mn-lt"/>
            </a:endParaRP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72" y="1270000"/>
            <a:ext cx="7509454" cy="5003800"/>
          </a:xfrm>
        </p:spPr>
      </p:pic>
    </p:spTree>
    <p:extLst>
      <p:ext uri="{BB962C8B-B14F-4D97-AF65-F5344CB8AC3E}">
        <p14:creationId xmlns:p14="http://schemas.microsoft.com/office/powerpoint/2010/main" val="342858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713909"/>
            <a:ext cx="9144001" cy="556401"/>
          </a:xfrm>
        </p:spPr>
        <p:txBody>
          <a:bodyPr/>
          <a:lstStyle/>
          <a:p>
            <a:r>
              <a:rPr lang="cs-CZ" sz="2400" b="1" dirty="0" smtClean="0">
                <a:latin typeface="+mn-lt"/>
              </a:rPr>
              <a:t> Dopravní vazby návrhu přestavby </a:t>
            </a:r>
            <a:r>
              <a:rPr lang="cs-CZ" sz="2400" b="1" dirty="0" err="1" smtClean="0">
                <a:latin typeface="+mn-lt"/>
              </a:rPr>
              <a:t>předletištního</a:t>
            </a:r>
            <a:r>
              <a:rPr lang="cs-CZ" sz="2400" b="1" dirty="0" smtClean="0">
                <a:latin typeface="+mn-lt"/>
              </a:rPr>
              <a:t> prostoru</a:t>
            </a:r>
            <a:endParaRPr lang="cs-CZ" sz="2400" b="1" dirty="0">
              <a:latin typeface="+mn-lt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73" y="1270000"/>
            <a:ext cx="7509454" cy="5003800"/>
          </a:xfrm>
        </p:spPr>
      </p:pic>
    </p:spTree>
    <p:extLst>
      <p:ext uri="{BB962C8B-B14F-4D97-AF65-F5344CB8AC3E}">
        <p14:creationId xmlns:p14="http://schemas.microsoft.com/office/powerpoint/2010/main" val="148258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713909"/>
            <a:ext cx="9144001" cy="556401"/>
          </a:xfrm>
        </p:spPr>
        <p:txBody>
          <a:bodyPr/>
          <a:lstStyle/>
          <a:p>
            <a:endParaRPr lang="cs-CZ" sz="24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1163" y="1678675"/>
            <a:ext cx="8229600" cy="30298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b="1" dirty="0" smtClean="0">
              <a:solidFill>
                <a:srgbClr val="C00000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cs-CZ" sz="2800" b="1" dirty="0" smtClean="0">
                <a:solidFill>
                  <a:schemeClr val="tx2"/>
                </a:solidFill>
                <a:latin typeface="+mn-lt"/>
              </a:rPr>
              <a:t>Děkuji za pozornost</a:t>
            </a:r>
          </a:p>
          <a:p>
            <a:pPr marL="0" indent="0" algn="ctr">
              <a:buNone/>
            </a:pPr>
            <a:endParaRPr lang="cs-CZ" sz="2800" b="1" dirty="0" smtClean="0">
              <a:solidFill>
                <a:schemeClr val="tx2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cs-CZ" sz="2600" b="1" dirty="0" smtClean="0">
                <a:solidFill>
                  <a:schemeClr val="tx2"/>
                </a:solidFill>
                <a:latin typeface="+mn-lt"/>
              </a:rPr>
              <a:t>Ing. Jaroslav Kania</a:t>
            </a:r>
          </a:p>
          <a:p>
            <a:pPr marL="0" indent="0" algn="ctr">
              <a:buNone/>
            </a:pPr>
            <a:r>
              <a:rPr lang="cs-CZ" sz="2600" b="1" dirty="0">
                <a:solidFill>
                  <a:schemeClr val="tx2"/>
                </a:solidFill>
                <a:latin typeface="+mn-lt"/>
              </a:rPr>
              <a:t>n</a:t>
            </a:r>
            <a:r>
              <a:rPr lang="cs-CZ" sz="2600" b="1" dirty="0" smtClean="0">
                <a:solidFill>
                  <a:schemeClr val="tx2"/>
                </a:solidFill>
                <a:latin typeface="+mn-lt"/>
              </a:rPr>
              <a:t>áměstek hejtmana Moravskoslezského kraje</a:t>
            </a:r>
          </a:p>
        </p:txBody>
      </p:sp>
    </p:spTree>
    <p:extLst>
      <p:ext uri="{BB962C8B-B14F-4D97-AF65-F5344CB8AC3E}">
        <p14:creationId xmlns:p14="http://schemas.microsoft.com/office/powerpoint/2010/main" val="371607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740213"/>
            <a:ext cx="9144000" cy="556401"/>
          </a:xfrm>
        </p:spPr>
        <p:txBody>
          <a:bodyPr/>
          <a:lstStyle/>
          <a:p>
            <a:r>
              <a:rPr lang="cs-CZ" sz="2400" b="1" dirty="0">
                <a:latin typeface="+mn-lt"/>
              </a:rPr>
              <a:t>Š</a:t>
            </a:r>
            <a:r>
              <a:rPr lang="cs-CZ" sz="2400" b="1" dirty="0" smtClean="0">
                <a:latin typeface="+mn-lt"/>
              </a:rPr>
              <a:t>irší </a:t>
            </a:r>
            <a:r>
              <a:rPr lang="cs-CZ" sz="2400" b="1" dirty="0">
                <a:latin typeface="+mn-lt"/>
              </a:rPr>
              <a:t>dopravní </a:t>
            </a:r>
            <a:r>
              <a:rPr lang="cs-CZ" sz="2400" b="1" dirty="0" smtClean="0">
                <a:latin typeface="+mn-lt"/>
              </a:rPr>
              <a:t>vazby řešeného území</a:t>
            </a:r>
            <a:endParaRPr lang="cs-CZ" sz="24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85891"/>
            <a:ext cx="8229600" cy="50879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4926" t="17015" r="25966" b="14228"/>
          <a:stretch/>
        </p:blipFill>
        <p:spPr>
          <a:xfrm>
            <a:off x="1296537" y="1296614"/>
            <a:ext cx="7390263" cy="483324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5844" t="55602" r="56494" b="13329"/>
          <a:stretch/>
        </p:blipFill>
        <p:spPr>
          <a:xfrm>
            <a:off x="285009" y="1831770"/>
            <a:ext cx="3443844" cy="1597230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380915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740214"/>
            <a:ext cx="9144000" cy="406276"/>
          </a:xfrm>
        </p:spPr>
        <p:txBody>
          <a:bodyPr/>
          <a:lstStyle/>
          <a:p>
            <a:r>
              <a:rPr lang="cs-CZ" sz="2400" b="1" dirty="0" smtClean="0">
                <a:latin typeface="+mn-lt"/>
              </a:rPr>
              <a:t>Návrh dopravní a technické infrastruktury</a:t>
            </a:r>
            <a:endParaRPr lang="cs-CZ" sz="24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1163" y="1146489"/>
            <a:ext cx="8229600" cy="51273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867" t="23085" r="29635" b="14618"/>
          <a:stretch/>
        </p:blipFill>
        <p:spPr>
          <a:xfrm>
            <a:off x="933678" y="1221551"/>
            <a:ext cx="7849589" cy="40732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64805" t="76391" r="29351" b="13214"/>
          <a:stretch/>
        </p:blipFill>
        <p:spPr>
          <a:xfrm>
            <a:off x="8042522" y="4629108"/>
            <a:ext cx="740745" cy="74074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55974" t="27190" r="13766" b="30077"/>
          <a:stretch/>
        </p:blipFill>
        <p:spPr>
          <a:xfrm>
            <a:off x="529370" y="3875446"/>
            <a:ext cx="2831348" cy="224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4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897620"/>
            <a:ext cx="9144001" cy="556401"/>
          </a:xfrm>
        </p:spPr>
        <p:txBody>
          <a:bodyPr/>
          <a:lstStyle/>
          <a:p>
            <a:r>
              <a:rPr lang="cs-CZ" sz="2400" b="1" dirty="0" smtClean="0">
                <a:latin typeface="+mn-lt"/>
              </a:rPr>
              <a:t>Odhad investičních nákladů na rekonstrukci a výstavbu </a:t>
            </a:r>
            <a:br>
              <a:rPr lang="cs-CZ" sz="2400" b="1" dirty="0" smtClean="0">
                <a:latin typeface="+mn-lt"/>
              </a:rPr>
            </a:br>
            <a:r>
              <a:rPr lang="cs-CZ" sz="2400" b="1" dirty="0" smtClean="0">
                <a:latin typeface="+mn-lt"/>
              </a:rPr>
              <a:t>komunikační sítě</a:t>
            </a:r>
            <a:endParaRPr lang="cs-CZ" sz="2400" b="1" dirty="0">
              <a:latin typeface="+mn-lt"/>
            </a:endParaRP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3908320"/>
              </p:ext>
            </p:extLst>
          </p:nvPr>
        </p:nvGraphicFramePr>
        <p:xfrm>
          <a:off x="675131" y="1701168"/>
          <a:ext cx="7793736" cy="305408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5184418"/>
                <a:gridCol w="2609318"/>
              </a:tblGrid>
              <a:tr h="365478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Rekonstrukce a výstavba komunikační sítě</a:t>
                      </a:r>
                      <a:endParaRPr lang="cs-CZ" sz="1400" b="1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 smtClean="0">
                          <a:effectLst/>
                        </a:rPr>
                        <a:t>Odhad </a:t>
                      </a:r>
                      <a:r>
                        <a:rPr lang="cs-CZ" sz="1400" dirty="0">
                          <a:effectLst/>
                        </a:rPr>
                        <a:t>investičních nákladů </a:t>
                      </a:r>
                      <a:endParaRPr lang="cs-CZ" sz="1400" b="1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65478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0" dirty="0" smtClean="0">
                          <a:effectLst/>
                          <a:latin typeface="+mn-lt"/>
                          <a:ea typeface="SimSun" panose="02010600030101010101" pitchFamily="2" charset="-122"/>
                        </a:rPr>
                        <a:t>okružní křižovatka na </a:t>
                      </a:r>
                      <a:r>
                        <a:rPr lang="cs-CZ" sz="1400" b="0" dirty="0" err="1" smtClean="0">
                          <a:effectLst/>
                          <a:latin typeface="+mn-lt"/>
                          <a:ea typeface="SimSun" panose="02010600030101010101" pitchFamily="2" charset="-122"/>
                        </a:rPr>
                        <a:t>sil.II</a:t>
                      </a:r>
                      <a:r>
                        <a:rPr lang="cs-CZ" sz="1400" b="0" dirty="0" smtClean="0">
                          <a:effectLst/>
                          <a:latin typeface="+mn-lt"/>
                          <a:ea typeface="SimSun" panose="02010600030101010101" pitchFamily="2" charset="-122"/>
                        </a:rPr>
                        <a:t>/464</a:t>
                      </a:r>
                      <a:r>
                        <a:rPr lang="cs-CZ" sz="1400" b="0" baseline="0" dirty="0" smtClean="0">
                          <a:effectLst/>
                          <a:latin typeface="+mn-lt"/>
                          <a:ea typeface="SimSun" panose="02010600030101010101" pitchFamily="2" charset="-122"/>
                        </a:rPr>
                        <a:t> - </a:t>
                      </a:r>
                      <a:r>
                        <a:rPr lang="cs-CZ" sz="1400" b="0" dirty="0" smtClean="0">
                          <a:effectLst/>
                          <a:latin typeface="+mn-lt"/>
                          <a:ea typeface="SimSun" panose="02010600030101010101" pitchFamily="2" charset="-122"/>
                        </a:rPr>
                        <a:t>napojení areálu OAMP a plochy „K“</a:t>
                      </a:r>
                      <a:endParaRPr lang="cs-CZ" sz="1400" b="0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0" dirty="0" smtClean="0">
                          <a:effectLst/>
                          <a:latin typeface="+mn-lt"/>
                          <a:ea typeface="SimSun" panose="02010600030101010101" pitchFamily="2" charset="-122"/>
                        </a:rPr>
                        <a:t>40,0 mil. Kč + 21% DPH</a:t>
                      </a:r>
                      <a:endParaRPr lang="cs-CZ" sz="1400" b="0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65478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0" dirty="0">
                          <a:effectLst/>
                        </a:rPr>
                        <a:t>směrová úprava </a:t>
                      </a:r>
                      <a:r>
                        <a:rPr lang="cs-CZ" sz="1400" b="0" dirty="0" err="1">
                          <a:effectLst/>
                        </a:rPr>
                        <a:t>ul.Gen.Fajtla</a:t>
                      </a:r>
                      <a:r>
                        <a:rPr lang="cs-CZ" sz="1400" b="0" dirty="0">
                          <a:effectLst/>
                        </a:rPr>
                        <a:t>, </a:t>
                      </a:r>
                      <a:r>
                        <a:rPr lang="cs-CZ" sz="1400" b="0" dirty="0" err="1">
                          <a:effectLst/>
                        </a:rPr>
                        <a:t>sil.III</a:t>
                      </a:r>
                      <a:r>
                        <a:rPr lang="cs-CZ" sz="1400" b="0" dirty="0">
                          <a:effectLst/>
                        </a:rPr>
                        <a:t>/48016</a:t>
                      </a:r>
                      <a:endParaRPr lang="cs-CZ" sz="1400" b="0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21,9 mil. Kč + 21% DPH</a:t>
                      </a:r>
                      <a:endParaRPr lang="cs-CZ" sz="1400" b="1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65478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0" dirty="0" err="1">
                          <a:effectLst/>
                        </a:rPr>
                        <a:t>prodl.ul.Gen.Fajtla</a:t>
                      </a:r>
                      <a:r>
                        <a:rPr lang="cs-CZ" sz="1400" b="0" dirty="0">
                          <a:effectLst/>
                        </a:rPr>
                        <a:t> (</a:t>
                      </a:r>
                      <a:r>
                        <a:rPr lang="cs-CZ" sz="1400" b="0" dirty="0" err="1">
                          <a:effectLst/>
                        </a:rPr>
                        <a:t>sil.III</a:t>
                      </a:r>
                      <a:r>
                        <a:rPr lang="cs-CZ" sz="1400" b="0" dirty="0">
                          <a:effectLst/>
                        </a:rPr>
                        <a:t>/48016)</a:t>
                      </a:r>
                      <a:endParaRPr lang="cs-CZ" sz="1400" b="0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60,4 mil. Kč + 21% DPH</a:t>
                      </a:r>
                      <a:endParaRPr lang="cs-CZ" sz="1400" b="1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65478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0" dirty="0">
                          <a:effectLst/>
                        </a:rPr>
                        <a:t>rekonstrukce </a:t>
                      </a:r>
                      <a:r>
                        <a:rPr lang="cs-CZ" sz="1400" b="0" dirty="0" err="1">
                          <a:effectLst/>
                        </a:rPr>
                        <a:t>ul.K</a:t>
                      </a:r>
                      <a:r>
                        <a:rPr lang="cs-CZ" sz="1400" b="0" dirty="0">
                          <a:effectLst/>
                        </a:rPr>
                        <a:t> letišti, </a:t>
                      </a:r>
                      <a:r>
                        <a:rPr lang="cs-CZ" sz="1400" b="0" dirty="0" err="1">
                          <a:effectLst/>
                        </a:rPr>
                        <a:t>sil.III</a:t>
                      </a:r>
                      <a:r>
                        <a:rPr lang="cs-CZ" sz="1400" b="0" dirty="0">
                          <a:effectLst/>
                        </a:rPr>
                        <a:t>/48016</a:t>
                      </a:r>
                      <a:endParaRPr lang="cs-CZ" sz="1400" b="0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37,5 mil. Kč + 21% DPH</a:t>
                      </a:r>
                      <a:endParaRPr lang="cs-CZ" sz="1400" b="1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65478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0" dirty="0">
                          <a:effectLst/>
                        </a:rPr>
                        <a:t>obslužná komunikace mezi plochami R1 a R2</a:t>
                      </a:r>
                      <a:endParaRPr lang="cs-CZ" sz="1400" b="0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36,5 mil. Kč + 21% DPH</a:t>
                      </a:r>
                      <a:endParaRPr lang="cs-CZ" sz="1400" b="1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96205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0" dirty="0">
                          <a:effectLst/>
                        </a:rPr>
                        <a:t>obslužná komunikace přes plochu M a R1 (jen komunikační síť parcelace pro malé investory</a:t>
                      </a:r>
                      <a:r>
                        <a:rPr lang="cs-CZ" sz="1400" b="0" dirty="0" smtClean="0">
                          <a:effectLst/>
                        </a:rPr>
                        <a:t>)</a:t>
                      </a:r>
                      <a:endParaRPr lang="cs-CZ" sz="1400" b="0" dirty="0" smtClean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142,2 mil. Kč + 21% DPH</a:t>
                      </a:r>
                      <a:endParaRPr lang="cs-CZ" sz="1400" b="1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65011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 smtClean="0">
                          <a:effectLst/>
                        </a:rPr>
                        <a:t>celkem</a:t>
                      </a:r>
                      <a:endParaRPr lang="cs-CZ" sz="1400" b="1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 smtClean="0">
                          <a:effectLst/>
                        </a:rPr>
                        <a:t>338,5 mil. Kč + 21% DPH</a:t>
                      </a:r>
                      <a:endParaRPr lang="cs-CZ" sz="1400" b="1" dirty="0">
                        <a:effectLst/>
                        <a:latin typeface="+mn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Obdélník 6"/>
          <p:cNvSpPr/>
          <p:nvPr/>
        </p:nvSpPr>
        <p:spPr>
          <a:xfrm>
            <a:off x="710549" y="5002400"/>
            <a:ext cx="7930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b="1" i="0" dirty="0">
                <a:solidFill>
                  <a:srgbClr val="5F5F5F"/>
                </a:solidFill>
                <a:latin typeface="+mn-lt"/>
                <a:ea typeface="SimSun" panose="02010600030101010101" pitchFamily="2" charset="-122"/>
              </a:rPr>
              <a:t>Sledovaná dostavba komunikační sítě v širším území kraje nemá přímou návaznost na rozvojové záměry řešeného území a nebude mít vliv na směrování cílové a zdrojové dopravy řešeného území Mošnova. </a:t>
            </a:r>
            <a:endParaRPr lang="cs-CZ" b="1" i="0" dirty="0">
              <a:solidFill>
                <a:srgbClr val="5F5F5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667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713909"/>
            <a:ext cx="9144001" cy="556401"/>
          </a:xfrm>
        </p:spPr>
        <p:txBody>
          <a:bodyPr/>
          <a:lstStyle/>
          <a:p>
            <a:r>
              <a:rPr lang="cs-CZ" sz="2400" b="1" dirty="0" smtClean="0">
                <a:latin typeface="+mn-lt"/>
              </a:rPr>
              <a:t>Návrh vlečkového napojení – doporučené povrchové řešení</a:t>
            </a:r>
            <a:endParaRPr lang="cs-CZ" sz="24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1163" y="1163783"/>
            <a:ext cx="8229600" cy="51100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>
              <a:latin typeface="+mn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22597" t="17949" r="45585" b="14601"/>
          <a:stretch/>
        </p:blipFill>
        <p:spPr>
          <a:xfrm>
            <a:off x="1543793" y="1285686"/>
            <a:ext cx="4193772" cy="499829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044205" y="3790031"/>
            <a:ext cx="738054" cy="2509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/>
          <a:srcRect l="55427" t="18181" r="22935" b="65881"/>
          <a:stretch/>
        </p:blipFill>
        <p:spPr>
          <a:xfrm>
            <a:off x="5161932" y="3832589"/>
            <a:ext cx="2813811" cy="116527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/>
          <a:srcRect l="55325" t="35736" r="22467" b="48325"/>
          <a:stretch/>
        </p:blipFill>
        <p:spPr>
          <a:xfrm>
            <a:off x="5161931" y="5080908"/>
            <a:ext cx="2813811" cy="113539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5"/>
          <a:srcRect l="52208" t="47748" r="21299" b="34466"/>
          <a:stretch/>
        </p:blipFill>
        <p:spPr>
          <a:xfrm>
            <a:off x="5924763" y="2072970"/>
            <a:ext cx="2422567" cy="9144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6"/>
          <a:srcRect l="89481" t="55674" r="3765" b="31853"/>
          <a:stretch/>
        </p:blipFill>
        <p:spPr>
          <a:xfrm>
            <a:off x="4426688" y="5642708"/>
            <a:ext cx="617517" cy="64126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920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" y="843029"/>
            <a:ext cx="9144001" cy="556401"/>
          </a:xfrm>
        </p:spPr>
        <p:txBody>
          <a:bodyPr/>
          <a:lstStyle/>
          <a:p>
            <a:r>
              <a:rPr lang="cs-CZ" sz="2400" b="1" dirty="0" smtClean="0">
                <a:latin typeface="+mn-lt"/>
              </a:rPr>
              <a:t>Odhad investičních nákladů na rekonstrukci a výstavbu </a:t>
            </a:r>
            <a:br>
              <a:rPr lang="cs-CZ" sz="2400" b="1" dirty="0" smtClean="0">
                <a:latin typeface="+mn-lt"/>
              </a:rPr>
            </a:br>
            <a:r>
              <a:rPr lang="cs-CZ" sz="2400" b="1" dirty="0" smtClean="0">
                <a:latin typeface="+mn-lt"/>
              </a:rPr>
              <a:t>železniční sítě</a:t>
            </a:r>
            <a:endParaRPr lang="cs-CZ" sz="2400" b="1" dirty="0">
              <a:latin typeface="+mn-lt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9915972"/>
              </p:ext>
            </p:extLst>
          </p:nvPr>
        </p:nvGraphicFramePr>
        <p:xfrm>
          <a:off x="654227" y="1756882"/>
          <a:ext cx="7835544" cy="219728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602905"/>
                <a:gridCol w="4232639"/>
              </a:tblGrid>
              <a:tr h="471495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 dirty="0">
                          <a:effectLst/>
                        </a:rPr>
                        <a:t>Rekonstrukce a výstavba železniční sítě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 dirty="0" smtClean="0">
                          <a:effectLst/>
                        </a:rPr>
                        <a:t>                             Odhad </a:t>
                      </a:r>
                      <a:r>
                        <a:rPr lang="cs-CZ" sz="1200" dirty="0">
                          <a:effectLst/>
                        </a:rPr>
                        <a:t>investičních nákladů 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15609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 dirty="0" smtClean="0">
                          <a:effectLst/>
                        </a:rPr>
                        <a:t>povrchová vlečka </a:t>
                      </a:r>
                      <a:r>
                        <a:rPr lang="cs-CZ" sz="1200" dirty="0">
                          <a:effectLst/>
                        </a:rPr>
                        <a:t>do rozvojových zón M + R1 + R2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 b="1" dirty="0" smtClean="0">
                          <a:effectLst/>
                        </a:rPr>
                        <a:t>                             636,6  </a:t>
                      </a:r>
                      <a:r>
                        <a:rPr lang="cs-CZ" sz="1200" b="1" dirty="0">
                          <a:effectLst/>
                        </a:rPr>
                        <a:t>mil Kč + 21% DPH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367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0" dirty="0" smtClean="0">
                          <a:effectLst/>
                        </a:rPr>
                        <a:t>A. </a:t>
                      </a:r>
                      <a:r>
                        <a:rPr lang="cs-CZ" sz="1100" b="0" dirty="0" err="1" smtClean="0">
                          <a:effectLst/>
                        </a:rPr>
                        <a:t>Bezúvraťová</a:t>
                      </a:r>
                      <a:r>
                        <a:rPr lang="cs-CZ" sz="1100" b="0" baseline="0" dirty="0" smtClean="0">
                          <a:effectLst/>
                        </a:rPr>
                        <a:t> spojka Přerov – Sedlnice,</a:t>
                      </a:r>
                      <a:endParaRPr lang="cs-CZ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 u="none" dirty="0" smtClean="0">
                          <a:effectLst/>
                        </a:rPr>
                        <a:t>                             431,8</a:t>
                      </a:r>
                      <a:r>
                        <a:rPr lang="cs-CZ" sz="1200" u="none" baseline="0" dirty="0" smtClean="0">
                          <a:effectLst/>
                        </a:rPr>
                        <a:t>  mil. Kč </a:t>
                      </a:r>
                      <a:r>
                        <a:rPr lang="cs-CZ" sz="1200" dirty="0" smtClean="0">
                          <a:effectLst/>
                        </a:rPr>
                        <a:t>+ 21% DPH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6402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0" dirty="0" smtClean="0">
                          <a:effectLst/>
                        </a:rPr>
                        <a:t>B.  Zkapacitnění ŽST Sedlnice, obvod Bartošovice</a:t>
                      </a:r>
                      <a:endParaRPr lang="cs-CZ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 dirty="0" smtClean="0">
                          <a:effectLst/>
                        </a:rPr>
                        <a:t>                            </a:t>
                      </a:r>
                      <a:r>
                        <a:rPr lang="cs-CZ" sz="1200" baseline="0" dirty="0" smtClean="0">
                          <a:effectLst/>
                        </a:rPr>
                        <a:t> 159,26</a:t>
                      </a:r>
                      <a:r>
                        <a:rPr lang="cs-CZ" sz="1200" dirty="0" smtClean="0">
                          <a:effectLst/>
                        </a:rPr>
                        <a:t> </a:t>
                      </a:r>
                      <a:r>
                        <a:rPr lang="cs-CZ" sz="1200" dirty="0">
                          <a:effectLst/>
                        </a:rPr>
                        <a:t>mil. Kč + 21% DPH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09433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 b="0" dirty="0" smtClean="0">
                          <a:effectLst/>
                        </a:rPr>
                        <a:t>C.</a:t>
                      </a:r>
                      <a:r>
                        <a:rPr lang="cs-CZ" sz="1200" b="0" baseline="0" dirty="0" smtClean="0">
                          <a:effectLst/>
                        </a:rPr>
                        <a:t> Zkapacitnění ŽST Sedlnice, obvod Sedlnice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 dirty="0" smtClean="0">
                          <a:effectLst/>
                        </a:rPr>
                        <a:t>                             288,9  mil. Kč + 21% DPH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Obdélník 5"/>
          <p:cNvSpPr/>
          <p:nvPr/>
        </p:nvSpPr>
        <p:spPr>
          <a:xfrm>
            <a:off x="654227" y="4180919"/>
            <a:ext cx="798653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b="1" i="0" dirty="0">
                <a:solidFill>
                  <a:srgbClr val="5F5F5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základě provedené analýzy a výpočtů je zřejmé, které výše uvedené investice </a:t>
            </a:r>
            <a:r>
              <a:rPr lang="cs-CZ" sz="2000" b="1" i="0" dirty="0" smtClean="0">
                <a:solidFill>
                  <a:srgbClr val="5F5F5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A.,B.,C. se </a:t>
            </a:r>
            <a:r>
              <a:rPr lang="cs-CZ" sz="2000" b="1" i="0" dirty="0">
                <a:solidFill>
                  <a:srgbClr val="5F5F5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stávají limitními pro rozsah dopravy tra­sovaný po železnici pro potřeby plnohodnotného provozu vleček v řešeném rozvojovém </a:t>
            </a:r>
            <a:r>
              <a:rPr lang="cs-CZ" sz="2000" b="1" i="0" dirty="0" smtClean="0">
                <a:solidFill>
                  <a:srgbClr val="5F5F5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území M+R1+R2. </a:t>
            </a:r>
            <a:r>
              <a:rPr lang="cs-CZ" sz="2000" b="1" i="0" dirty="0">
                <a:solidFill>
                  <a:srgbClr val="5F5F5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případě jejich </a:t>
            </a:r>
            <a:r>
              <a:rPr lang="cs-CZ" sz="2000" b="1" i="0" dirty="0" smtClean="0">
                <a:solidFill>
                  <a:srgbClr val="5F5F5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nerealizování </a:t>
            </a:r>
            <a:r>
              <a:rPr lang="cs-CZ" sz="2000" b="1" i="0" dirty="0">
                <a:solidFill>
                  <a:srgbClr val="5F5F5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lze očekávat ka­pacitní problémy při obsluze předmětného území drážní dopravou. </a:t>
            </a:r>
          </a:p>
          <a:p>
            <a:pPr algn="just">
              <a:spcAft>
                <a:spcPts val="0"/>
              </a:spcAft>
            </a:pPr>
            <a:r>
              <a:rPr lang="cs-CZ" sz="2000" b="1" i="0" dirty="0">
                <a:solidFill>
                  <a:srgbClr val="5F5F5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2000" b="1" i="0" dirty="0">
              <a:solidFill>
                <a:srgbClr val="5F5F5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3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740213"/>
            <a:ext cx="9144000" cy="556401"/>
          </a:xfrm>
        </p:spPr>
        <p:txBody>
          <a:bodyPr/>
          <a:lstStyle/>
          <a:p>
            <a:r>
              <a:rPr lang="cs-CZ" sz="2400" b="1" dirty="0" smtClean="0">
                <a:latin typeface="+mn-lt"/>
              </a:rPr>
              <a:t>Velcí investoři - návrh zástavby a koridorů </a:t>
            </a:r>
            <a:r>
              <a:rPr lang="cs-CZ" sz="2400" b="1" dirty="0" err="1" smtClean="0">
                <a:latin typeface="+mn-lt"/>
              </a:rPr>
              <a:t>dopr</a:t>
            </a:r>
            <a:r>
              <a:rPr lang="cs-CZ" sz="2400" b="1" dirty="0" smtClean="0">
                <a:latin typeface="+mn-lt"/>
              </a:rPr>
              <a:t>. a </a:t>
            </a:r>
            <a:r>
              <a:rPr lang="cs-CZ" sz="2400" b="1" dirty="0" err="1" smtClean="0">
                <a:latin typeface="+mn-lt"/>
              </a:rPr>
              <a:t>tech</a:t>
            </a:r>
            <a:r>
              <a:rPr lang="cs-CZ" sz="2400" b="1" dirty="0" smtClean="0">
                <a:latin typeface="+mn-lt"/>
              </a:rPr>
              <a:t>. infrastruktury</a:t>
            </a:r>
            <a:endParaRPr lang="cs-CZ" sz="24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1163" y="1146489"/>
            <a:ext cx="8229600" cy="51273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>
              <a:latin typeface="+mn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157" t="15087" r="40985" b="7209"/>
          <a:stretch/>
        </p:blipFill>
        <p:spPr>
          <a:xfrm>
            <a:off x="2814452" y="1401288"/>
            <a:ext cx="5985164" cy="4598656"/>
          </a:xfrm>
          <a:prstGeom prst="rect">
            <a:avLst/>
          </a:prstGeom>
          <a:ln w="3175"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89481" t="55674" r="3765" b="31853"/>
          <a:stretch/>
        </p:blipFill>
        <p:spPr>
          <a:xfrm>
            <a:off x="8182099" y="5358675"/>
            <a:ext cx="617517" cy="64126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57662" t="22801" r="4546" b="27767"/>
          <a:stretch/>
        </p:blipFill>
        <p:spPr>
          <a:xfrm>
            <a:off x="309479" y="1872917"/>
            <a:ext cx="3584906" cy="263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6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3649" y="891330"/>
            <a:ext cx="9144001" cy="556401"/>
          </a:xfrm>
        </p:spPr>
        <p:txBody>
          <a:bodyPr/>
          <a:lstStyle/>
          <a:p>
            <a:r>
              <a:rPr lang="cs-CZ" sz="2400" b="1" dirty="0" smtClean="0">
                <a:latin typeface="+mn-lt"/>
              </a:rPr>
              <a:t>Odhad investičních nákladů na výstavbu a přeložky technické infrastruktury pro velké investory </a:t>
            </a:r>
            <a:endParaRPr lang="cs-CZ" sz="2400" b="1" dirty="0">
              <a:latin typeface="+mn-lt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6288395"/>
              </p:ext>
            </p:extLst>
          </p:nvPr>
        </p:nvGraphicFramePr>
        <p:xfrm>
          <a:off x="593676" y="2200701"/>
          <a:ext cx="7929350" cy="245659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5006247"/>
                <a:gridCol w="2923103"/>
              </a:tblGrid>
              <a:tr h="511792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Výstavba a přeložky technické infrastruktury - parcelace rozvojových ploch pro </a:t>
                      </a:r>
                      <a:r>
                        <a:rPr lang="cs-CZ" sz="1400" u="none" dirty="0">
                          <a:effectLst/>
                        </a:rPr>
                        <a:t>velké investory</a:t>
                      </a:r>
                      <a:endParaRPr lang="cs-CZ" sz="1400" b="1" u="none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Odhad investičních nákladů 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71048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0" dirty="0" smtClean="0">
                          <a:effectLst/>
                        </a:rPr>
                        <a:t>silnoproudá </a:t>
                      </a:r>
                      <a:r>
                        <a:rPr lang="cs-CZ" sz="1400" b="0" dirty="0">
                          <a:effectLst/>
                        </a:rPr>
                        <a:t>vedení a elektronické komunikace </a:t>
                      </a:r>
                      <a:endParaRPr lang="cs-CZ" sz="14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55,4 mil Kč + 21% DPH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9663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0" dirty="0" smtClean="0">
                          <a:effectLst/>
                        </a:rPr>
                        <a:t>plynovod </a:t>
                      </a:r>
                      <a:r>
                        <a:rPr lang="cs-CZ" sz="1400" b="0" dirty="0">
                          <a:effectLst/>
                        </a:rPr>
                        <a:t>VTL, STL a regulační stanice</a:t>
                      </a:r>
                      <a:endParaRPr lang="cs-CZ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34,1 mil. Kč + 21% DPH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9663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0" dirty="0" smtClean="0">
                          <a:effectLst/>
                        </a:rPr>
                        <a:t>kanalizace </a:t>
                      </a:r>
                      <a:r>
                        <a:rPr lang="cs-CZ" sz="1400" b="0" dirty="0">
                          <a:effectLst/>
                        </a:rPr>
                        <a:t>a vodovod</a:t>
                      </a:r>
                      <a:endParaRPr lang="cs-CZ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180,2 mil. Kč + 21% DPH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0943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0" dirty="0" smtClean="0">
                          <a:effectLst/>
                        </a:rPr>
                        <a:t>úpravy </a:t>
                      </a:r>
                      <a:r>
                        <a:rPr lang="cs-CZ" sz="1400" b="0" dirty="0">
                          <a:effectLst/>
                        </a:rPr>
                        <a:t>inženýrských síti v rámci směrové úpravy </a:t>
                      </a:r>
                      <a:r>
                        <a:rPr lang="cs-CZ" sz="1400" b="0" dirty="0" err="1">
                          <a:effectLst/>
                        </a:rPr>
                        <a:t>ul.Gen.Fajtla</a:t>
                      </a:r>
                      <a:endParaRPr lang="cs-CZ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effectLst/>
                        </a:rPr>
                        <a:t>1,9 mil. Kč + 21% DPH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7104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effectLst/>
                        </a:rPr>
                        <a:t>celkem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effectLst/>
                        </a:rPr>
                        <a:t>270,6 mil. Kč + 21% DPH</a:t>
                      </a:r>
                      <a:endParaRPr lang="cs-CZ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906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ablona_prezentace-světlé_pozadí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D0D0D0"/>
      </a:accent2>
      <a:accent3>
        <a:srgbClr val="FFFFFF"/>
      </a:accent3>
      <a:accent4>
        <a:srgbClr val="000000"/>
      </a:accent4>
      <a:accent5>
        <a:srgbClr val="FFFFFF"/>
      </a:accent5>
      <a:accent6>
        <a:srgbClr val="BCBCBC"/>
      </a:accent6>
      <a:hlink>
        <a:srgbClr val="90909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1217</Words>
  <Application>Microsoft Office PowerPoint</Application>
  <PresentationFormat>Předvádění na obrazovce (4:3)</PresentationFormat>
  <Paragraphs>248</Paragraphs>
  <Slides>29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6" baseType="lpstr">
      <vt:lpstr>SimSun</vt:lpstr>
      <vt:lpstr>Arial</vt:lpstr>
      <vt:lpstr>Calibri</vt:lpstr>
      <vt:lpstr>Tahoma</vt:lpstr>
      <vt:lpstr>Times New Roman</vt:lpstr>
      <vt:lpstr>Wingdings</vt:lpstr>
      <vt:lpstr>šablona_prezentace-světlé_pozadí1</vt:lpstr>
      <vt:lpstr>Rozvojová studie rozšířeného zájmového území Mošnov</vt:lpstr>
      <vt:lpstr>Důvody pro zpracování rozvojové studie</vt:lpstr>
      <vt:lpstr>Širší dopravní vazby řešeného území</vt:lpstr>
      <vt:lpstr>Návrh dopravní a technické infrastruktury</vt:lpstr>
      <vt:lpstr>Odhad investičních nákladů na rekonstrukci a výstavbu  komunikační sítě</vt:lpstr>
      <vt:lpstr>Návrh vlečkového napojení – doporučené povrchové řešení</vt:lpstr>
      <vt:lpstr>Odhad investičních nákladů na rekonstrukci a výstavbu  železniční sítě</vt:lpstr>
      <vt:lpstr>Velcí investoři - návrh zástavby a koridorů dopr. a tech. infrastruktury</vt:lpstr>
      <vt:lpstr>Odhad investičních nákladů na výstavbu a přeložky technické infrastruktury pro velké investory </vt:lpstr>
      <vt:lpstr>Střední investoři - návrh zástavby a koridorů dopr. a tech. infrastruktury</vt:lpstr>
      <vt:lpstr>Malí investoři - návrh zástavby a koridorů dopr. a tech. infrastruktury</vt:lpstr>
      <vt:lpstr>Odhad investičních nákladů na výstavbu a přeložky technické infrastruktury pro střední a malé investory </vt:lpstr>
      <vt:lpstr>Podmínky pro zajištění technické infrastruktury pro rozvojové plochy</vt:lpstr>
      <vt:lpstr>Majetkoprávní vztahy k pozemkům</vt:lpstr>
      <vt:lpstr>Soulad studie s územně plánovací dokumentací obcí a kraje</vt:lpstr>
      <vt:lpstr>Biologický průzkum rozvojového území </vt:lpstr>
      <vt:lpstr>Požadavky na lidské zdroje v MSK v návaznosti na rozvojovou studii </vt:lpstr>
      <vt:lpstr>Analýza nákladů a přínosů (CBA) rozvojové studie (I)</vt:lpstr>
      <vt:lpstr>Analýza nákladů a přínosů (CBA) rozvojové studie (II)</vt:lpstr>
      <vt:lpstr>Analýza nákladů a přínosů (CBA) rozvojové studie (III)</vt:lpstr>
      <vt:lpstr>Návrh věcného a časového harmonogramu přípravy a realizace klíčových výstupů rozvojové studie</vt:lpstr>
      <vt:lpstr>              Prezentace a projednání rozvojové studie, strategický cíl</vt:lpstr>
      <vt:lpstr>Návrh využití rozvojového území pro velké investory</vt:lpstr>
      <vt:lpstr>Návrh využití rozvojového území pro střední investory</vt:lpstr>
      <vt:lpstr>Návrh využití rozvojového území pro malé investory</vt:lpstr>
      <vt:lpstr> Ideový návrh řešení přestavby předletištního prostoru</vt:lpstr>
      <vt:lpstr>Dopravní vazby návrhu přestavby předletištního prostoru</vt:lpstr>
      <vt:lpstr> Dopravní vazby návrhu přestavby předletištního prostoru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2014-11-23T20:28:28Z</dcterms:created>
  <dcterms:modified xsi:type="dcterms:W3CDTF">2020-08-27T12:25:53Z</dcterms:modified>
</cp:coreProperties>
</file>